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2" r:id="rId3"/>
    <p:sldId id="268" r:id="rId4"/>
    <p:sldId id="275" r:id="rId5"/>
    <p:sldId id="276" r:id="rId6"/>
    <p:sldId id="277" r:id="rId7"/>
    <p:sldId id="273" r:id="rId8"/>
    <p:sldId id="269" r:id="rId9"/>
    <p:sldId id="267" r:id="rId10"/>
    <p:sldId id="272" r:id="rId11"/>
    <p:sldId id="263" r:id="rId12"/>
    <p:sldId id="259" r:id="rId13"/>
    <p:sldId id="260" r:id="rId14"/>
    <p:sldId id="271" r:id="rId15"/>
    <p:sldId id="257" r:id="rId16"/>
    <p:sldId id="261" r:id="rId17"/>
    <p:sldId id="258" r:id="rId18"/>
    <p:sldId id="270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2DE12-D29A-49FA-8E4D-FACD51B3B9EE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269AC-8712-4598-82F1-C5E5CE69E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608B8-B2A0-4181-840E-BF05ED0F7740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81297-973D-4A8D-BE29-4A18ED5484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7E393-CCCB-4946-A58A-13FAE6C80B54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0D17-E68D-41D3-BA9E-A7A5E005C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0AA8-9E3F-4511-ADB5-DD8F41FCA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51CA-C5C2-432A-B0DD-AC59AEFEB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64968-A4B6-4986-972A-EC51BF93DA7D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D0E1-FBBD-499E-AA04-C1AFC5D7D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F016-BCEC-4113-992C-8A3D8C6FBB4C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B8AFB-9CDD-48C0-8F46-9B0878752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46E0-35AA-47AB-BDC7-3313D15AEA32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CC8B6-7FBA-49B6-8DDD-C2E1146F6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08071-A13D-4E99-8178-9CC7B434D191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175ED-7E67-484B-88AC-C473447859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6B45E-3883-4BA1-B9E7-5A176F854898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D6AC0-9AF0-488E-8181-390316345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7FAEC-B75E-4530-9BE4-8DF37411145F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ED7E3-99A1-4D10-8365-835AE7439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2CB3-033C-4065-BF92-9E283F524ABF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9F935-E9C1-49A3-BEF8-4A8C75031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A1310-60D2-4F9A-B87B-5A006F31B2AA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35910-33A0-45C7-B00C-C369FD182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81C1BBC-87C9-4CD5-88BF-DD5E174D1AA4}" type="datetimeFigureOut">
              <a:rPr lang="ru-RU"/>
              <a:pPr>
                <a:defRPr/>
              </a:pPr>
              <a:t>28.10.2013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9BFF73-FD74-4532-A995-7134AC1E6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4" r:id="rId2"/>
    <p:sldLayoutId id="2147483803" r:id="rId3"/>
    <p:sldLayoutId id="2147483802" r:id="rId4"/>
    <p:sldLayoutId id="2147483801" r:id="rId5"/>
    <p:sldLayoutId id="2147483800" r:id="rId6"/>
    <p:sldLayoutId id="2147483799" r:id="rId7"/>
    <p:sldLayoutId id="2147483798" r:id="rId8"/>
    <p:sldLayoutId id="2147483797" r:id="rId9"/>
    <p:sldLayoutId id="2147483796" r:id="rId10"/>
    <p:sldLayoutId id="2147483795" r:id="rId11"/>
    <p:sldLayoutId id="2147483806" r:id="rId12"/>
    <p:sldLayoutId id="214748380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772400" cy="233203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И СЕМЬЯ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ВОСПИТАНИИ ДУХОВНОСТИ РЕБЕНКА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4437063"/>
            <a:ext cx="6872287" cy="1201737"/>
          </a:xfrm>
        </p:spPr>
        <p:txBody>
          <a:bodyPr/>
          <a:lstStyle/>
          <a:p>
            <a:r>
              <a:rPr lang="ru-RU" sz="2400" smtClean="0"/>
              <a:t>Учитель- методист  Горбачева Л.Л.,</a:t>
            </a:r>
          </a:p>
          <a:p>
            <a:r>
              <a:rPr lang="ru-RU" sz="2400" smtClean="0"/>
              <a:t>Артемовская ОШ </a:t>
            </a:r>
            <a:r>
              <a:rPr lang="en-US" sz="2400" smtClean="0"/>
              <a:t>I-III</a:t>
            </a:r>
            <a:r>
              <a:rPr lang="ru-RU" sz="2400" smtClean="0"/>
              <a:t> ст. №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для воспитания в семье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сердца к сердцу»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Содержимое 8"/>
          <p:cNvSpPr>
            <a:spLocks noGrp="1"/>
          </p:cNvSpPr>
          <p:nvPr>
            <p:ph sz="half" idx="1"/>
          </p:nvPr>
        </p:nvSpPr>
        <p:spPr>
          <a:xfrm>
            <a:off x="0" y="1484313"/>
            <a:ext cx="4716463" cy="4641850"/>
          </a:xfrm>
        </p:spPr>
        <p:txBody>
          <a:bodyPr/>
          <a:lstStyle/>
          <a:p>
            <a:r>
              <a:rPr lang="ru-RU" sz="2400" smtClean="0"/>
              <a:t>Любовь, как творящее начало. Духовность живет там, где живет любовь.</a:t>
            </a:r>
          </a:p>
          <a:p>
            <a:r>
              <a:rPr lang="ru-RU" sz="2400" smtClean="0"/>
              <a:t>Духовная общность семьи. Искренность, честность, доверие в семье.</a:t>
            </a:r>
          </a:p>
          <a:p>
            <a:r>
              <a:rPr lang="ru-RU" sz="2400" smtClean="0"/>
              <a:t>Сотрудничество в семье. Сотрудничество членов семьи, объединенных духовной общностью, рождает сотворчество, направленное на творение общего блага.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773238"/>
            <a:ext cx="4464050" cy="3348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собрания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smtClean="0"/>
              <a:t>Собрание родителей ставит перед собой целью не только повышение педагогической культуры родителей, но и сплочение коллектива родителей;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способствует организации совместной работы по воспитанию детей в школе и дома;</a:t>
            </a:r>
          </a:p>
          <a:p>
            <a:pPr>
              <a:buFont typeface="Wingdings" pitchFamily="2" charset="2"/>
              <a:buChar char="Ø"/>
            </a:pPr>
            <a:r>
              <a:rPr lang="ru-RU" sz="2800" smtClean="0"/>
              <a:t>вдохновляет родителей на коллективные творческие дела.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435975" cy="1223963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светлого общения с родителями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«Сопровождать или управлять ребенком»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F:\Фотографии\SWScan00033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196975"/>
            <a:ext cx="6624637" cy="5329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общения с родителями «Воспитание ребенка- в воспитании самих себя»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F:\Фотографии\SWScan00032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484313"/>
            <a:ext cx="7200900" cy="5008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 общения с родителями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«Через красивое к человеческому»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9" descr="F:\Горбачева\фото\SWScan00056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87850" y="1412875"/>
            <a:ext cx="4756150" cy="3240088"/>
          </a:xfrm>
        </p:spPr>
      </p:pic>
      <p:pic>
        <p:nvPicPr>
          <p:cNvPr id="28675" name="Picture 20" descr="F:\Горбачева\фото\SWScan00040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924175"/>
            <a:ext cx="4335463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795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«Книгой природы»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родного края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F:\Фотографии\SWScan00058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412875"/>
            <a:ext cx="7848600" cy="5253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активно видеть мир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12" descr="F:\Горбачева\фото\SWScan00063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96975"/>
            <a:ext cx="8097837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Отдыхаем вместе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F:\Фотографии\SWScan00057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125538"/>
            <a:ext cx="7427913" cy="532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– колыбель воспитания 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духовности ребёнка. 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Содержимое 4"/>
          <p:cNvSpPr>
            <a:spLocks noGrp="1"/>
          </p:cNvSpPr>
          <p:nvPr>
            <p:ph sz="half" idx="1"/>
          </p:nvPr>
        </p:nvSpPr>
        <p:spPr>
          <a:xfrm>
            <a:off x="0" y="2636838"/>
            <a:ext cx="4356100" cy="34893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Только добрый пример отца и матери может дать добрые всходы!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 </a:t>
            </a:r>
          </a:p>
        </p:txBody>
      </p:sp>
      <p:pic>
        <p:nvPicPr>
          <p:cNvPr id="3277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2113" y="1628775"/>
            <a:ext cx="44386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   Современному учителю, отказавшемуся от авторитарного стиля мышления,</a:t>
            </a:r>
            <a:r>
              <a:rPr lang="en-US" smtClean="0"/>
              <a:t> </a:t>
            </a:r>
            <a:r>
              <a:rPr lang="ru-RU" smtClean="0"/>
              <a:t>который хранит и развивает завоевания духа и разума, под силу изменять педагогическое пространство на основах Гуманной Педагогики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и семья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250825" y="1341438"/>
            <a:ext cx="4608513" cy="4319587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</a:t>
            </a:r>
            <a:r>
              <a:rPr lang="ru-RU" sz="2600" smtClean="0"/>
              <a:t>Воспитание ученика в школе и воспитание в семье – это единый неразрывный процесс. Велика роль учителя начальных классов в организации этой работы. Очень важно с первого года обучения и воспитания детей в школе сделать родителей соучастниками педагогического процесса.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916113"/>
            <a:ext cx="41560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927100"/>
          </a:xfrm>
        </p:spPr>
        <p:txBody>
          <a:bodyPr/>
          <a:lstStyle/>
          <a:p>
            <a:pPr>
              <a:defRPr/>
            </a:pP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духовного 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пространства</a:t>
            </a:r>
            <a:endParaRPr lang="ru-R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0" name="AutoShape 5"/>
          <p:cNvSpPr>
            <a:spLocks noChangeArrowheads="1"/>
          </p:cNvSpPr>
          <p:nvPr/>
        </p:nvSpPr>
        <p:spPr bwMode="auto">
          <a:xfrm>
            <a:off x="1143000" y="1828800"/>
            <a:ext cx="2232025" cy="10080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k-UA" sz="2800">
                <a:latin typeface="Times New Roman" pitchFamily="18" charset="0"/>
              </a:rPr>
              <a:t>РОДИТЕЛИ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68313" y="1484313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120000"/>
              <a:buFontTx/>
              <a:buChar char="•"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7412" name="AutoShape 8"/>
          <p:cNvSpPr>
            <a:spLocks noChangeArrowheads="1"/>
          </p:cNvSpPr>
          <p:nvPr/>
        </p:nvSpPr>
        <p:spPr bwMode="auto">
          <a:xfrm>
            <a:off x="6019800" y="1828800"/>
            <a:ext cx="2160588" cy="10080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k-UA" sz="2800">
                <a:latin typeface="Times New Roman" pitchFamily="18" charset="0"/>
              </a:rPr>
              <a:t>УЧИТЕЛЯ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7413" name="AutoShape 9"/>
          <p:cNvSpPr>
            <a:spLocks noChangeArrowheads="1"/>
          </p:cNvSpPr>
          <p:nvPr/>
        </p:nvSpPr>
        <p:spPr bwMode="auto">
          <a:xfrm flipV="1">
            <a:off x="2987675" y="5157788"/>
            <a:ext cx="3024188" cy="10795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0" hangingPunct="0"/>
            <a:r>
              <a:rPr lang="uk-UA" sz="2800">
                <a:latin typeface="Times New Roman" pitchFamily="18" charset="0"/>
              </a:rPr>
              <a:t>ПРАКТИЧЕСКИЙ</a:t>
            </a:r>
          </a:p>
          <a:p>
            <a:pPr algn="ctr" eaLnBrk="0" hangingPunct="0"/>
            <a:r>
              <a:rPr lang="uk-UA" sz="2800">
                <a:latin typeface="Times New Roman" pitchFamily="18" charset="0"/>
              </a:rPr>
              <a:t> ПСИХОЛОГ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7414" name="Oval 11"/>
          <p:cNvSpPr>
            <a:spLocks noChangeArrowheads="1"/>
          </p:cNvSpPr>
          <p:nvPr/>
        </p:nvSpPr>
        <p:spPr bwMode="auto">
          <a:xfrm>
            <a:off x="3505200" y="3124200"/>
            <a:ext cx="2089150" cy="15827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uk-UA" sz="2800">
                <a:latin typeface="Times New Roman" pitchFamily="18" charset="0"/>
              </a:rPr>
              <a:t>РЕБЕНОК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17415" name="Line 17"/>
          <p:cNvSpPr>
            <a:spLocks noChangeShapeType="1"/>
          </p:cNvSpPr>
          <p:nvPr/>
        </p:nvSpPr>
        <p:spPr bwMode="auto">
          <a:xfrm flipH="1" flipV="1">
            <a:off x="3132138" y="2852738"/>
            <a:ext cx="7191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Line 18"/>
          <p:cNvSpPr>
            <a:spLocks noChangeShapeType="1"/>
          </p:cNvSpPr>
          <p:nvPr/>
        </p:nvSpPr>
        <p:spPr bwMode="auto">
          <a:xfrm>
            <a:off x="3132138" y="2852738"/>
            <a:ext cx="7191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28"/>
          <p:cNvSpPr>
            <a:spLocks noChangeShapeType="1"/>
          </p:cNvSpPr>
          <p:nvPr/>
        </p:nvSpPr>
        <p:spPr bwMode="auto">
          <a:xfrm flipV="1">
            <a:off x="5292725" y="2852738"/>
            <a:ext cx="8636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418" name="Line 30"/>
          <p:cNvSpPr>
            <a:spLocks noChangeShapeType="1"/>
          </p:cNvSpPr>
          <p:nvPr/>
        </p:nvSpPr>
        <p:spPr bwMode="auto">
          <a:xfrm>
            <a:off x="4500563" y="47244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419" name="Line 32"/>
          <p:cNvSpPr>
            <a:spLocks noChangeShapeType="1"/>
          </p:cNvSpPr>
          <p:nvPr/>
        </p:nvSpPr>
        <p:spPr bwMode="auto">
          <a:xfrm flipV="1">
            <a:off x="6011863" y="2852738"/>
            <a:ext cx="1295400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420" name="Line 33"/>
          <p:cNvSpPr>
            <a:spLocks noChangeShapeType="1"/>
          </p:cNvSpPr>
          <p:nvPr/>
        </p:nvSpPr>
        <p:spPr bwMode="auto">
          <a:xfrm flipH="1">
            <a:off x="3348038" y="1844675"/>
            <a:ext cx="2808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17421" name="Line 34"/>
          <p:cNvSpPr>
            <a:spLocks noChangeShapeType="1"/>
          </p:cNvSpPr>
          <p:nvPr/>
        </p:nvSpPr>
        <p:spPr bwMode="auto">
          <a:xfrm>
            <a:off x="2051050" y="2852738"/>
            <a:ext cx="1008063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17422" name="Picture 35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6248400"/>
            <a:ext cx="50641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1492250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Педагоги-гуманисты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о  воспитании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38"/>
            <a:ext cx="1682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3714750"/>
            <a:ext cx="1824038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429000"/>
            <a:ext cx="1968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3143250"/>
            <a:ext cx="18383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2746375"/>
            <a:ext cx="17145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388" y="274638"/>
            <a:ext cx="8507412" cy="114300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В.А.Сухомлинский о воспитании в семье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238250"/>
            <a:ext cx="3240087" cy="5137150"/>
          </a:xfrm>
        </p:spPr>
      </p:pic>
      <p:sp>
        <p:nvSpPr>
          <p:cNvPr id="19459" name="Содержимое 14"/>
          <p:cNvSpPr>
            <a:spLocks noGrp="1"/>
          </p:cNvSpPr>
          <p:nvPr>
            <p:ph sz="half" idx="2"/>
          </p:nvPr>
        </p:nvSpPr>
        <p:spPr>
          <a:xfrm>
            <a:off x="3635375" y="2276475"/>
            <a:ext cx="5051425" cy="3849688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Ребенок – зеркало семьи, как в капле воды отражается солнце, так в детях отражается нравственная чистота матери и отца.</a:t>
            </a:r>
          </a:p>
          <a:p>
            <a:pPr>
              <a:buFontTx/>
              <a:buNone/>
            </a:pPr>
            <a:r>
              <a:rPr lang="ru-RU" smtClean="0"/>
              <a:t>                              </a:t>
            </a:r>
          </a:p>
          <a:p>
            <a:pPr>
              <a:buFontTx/>
              <a:buNone/>
            </a:pPr>
            <a:r>
              <a:rPr lang="ru-RU" sz="2400" smtClean="0"/>
              <a:t>                              В.А.Сухомлинский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Ш.А.Амонашвили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воспитании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2420938"/>
            <a:ext cx="4249738" cy="37052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</a:t>
            </a:r>
            <a:r>
              <a:rPr lang="ru-RU" sz="2400" smtClean="0"/>
              <a:t>Мы воспитываем своего Ребенка, но Ребенок тоже воспитывает всех нас</a:t>
            </a:r>
            <a:r>
              <a:rPr lang="ru-RU" smtClean="0"/>
              <a:t>.                            </a:t>
            </a:r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r>
              <a:rPr lang="ru-RU" sz="2400" smtClean="0"/>
              <a:t>                     Ш.А.Амонашвили</a:t>
            </a:r>
          </a:p>
        </p:txBody>
      </p:sp>
      <p:pic>
        <p:nvPicPr>
          <p:cNvPr id="2048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16463" y="1268413"/>
            <a:ext cx="3775075" cy="5370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 о гуманном воспитании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Педагогика сотрудничества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Ш.А.Амонашвили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3447" t="21201" r="20824" b="15883"/>
          <a:stretch>
            <a:fillRect/>
          </a:stretch>
        </p:blipFill>
        <p:spPr>
          <a:xfrm>
            <a:off x="1331913" y="1628775"/>
            <a:ext cx="6769100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5"/>
          <p:cNvSpPr>
            <a:spLocks noGrp="1"/>
          </p:cNvSpPr>
          <p:nvPr>
            <p:ph sz="half" idx="1"/>
          </p:nvPr>
        </p:nvSpPr>
        <p:spPr>
          <a:xfrm>
            <a:off x="357188" y="1928813"/>
            <a:ext cx="1857375" cy="2214562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22530" name="Содержимое 6"/>
          <p:cNvSpPr>
            <a:spLocks noGrp="1"/>
          </p:cNvSpPr>
          <p:nvPr>
            <p:ph sz="half" idx="2"/>
          </p:nvPr>
        </p:nvSpPr>
        <p:spPr>
          <a:xfrm>
            <a:off x="4286250" y="1643063"/>
            <a:ext cx="2286000" cy="2214562"/>
          </a:xfrm>
        </p:spPr>
        <p:txBody>
          <a:bodyPr/>
          <a:lstStyle/>
          <a:p>
            <a:pPr>
              <a:buFontTx/>
              <a:buNone/>
            </a:pPr>
            <a:endParaRPr lang="ru-RU" smtClean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500063" y="260350"/>
            <a:ext cx="8001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Циклы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уроков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духовного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развития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Ребенка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42938" y="1341438"/>
            <a:ext cx="2344737" cy="2587625"/>
          </a:xfrm>
          <a:prstGeom prst="roundRect">
            <a:avLst/>
          </a:prstGeom>
          <a:solidFill>
            <a:srgbClr val="FFFF00"/>
          </a:solidFill>
          <a:ln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r>
              <a:rPr lang="uk-UA" sz="2400">
                <a:solidFill>
                  <a:srgbClr val="000000"/>
                </a:solidFill>
              </a:rPr>
              <a:t>Радость. </a:t>
            </a:r>
          </a:p>
          <a:p>
            <a:pPr algn="ctr"/>
            <a:r>
              <a:rPr lang="uk-UA" sz="2400">
                <a:solidFill>
                  <a:srgbClr val="000000"/>
                </a:solidFill>
              </a:rPr>
              <a:t>Добро. </a:t>
            </a:r>
          </a:p>
          <a:p>
            <a:pPr algn="ctr"/>
            <a:r>
              <a:rPr lang="uk-UA" sz="2400">
                <a:solidFill>
                  <a:srgbClr val="000000"/>
                </a:solidFill>
              </a:rPr>
              <a:t>Дружба</a:t>
            </a:r>
          </a:p>
          <a:p>
            <a:pPr algn="ctr"/>
            <a:r>
              <a:rPr lang="uk-UA" sz="2400">
                <a:solidFill>
                  <a:srgbClr val="000000"/>
                </a:solidFill>
              </a:rPr>
              <a:t>1 кл.</a:t>
            </a:r>
            <a:endParaRPr lang="ru-RU" sz="2400">
              <a:solidFill>
                <a:srgbClr val="000000"/>
              </a:solidFill>
            </a:endParaRPr>
          </a:p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4643438" y="1285875"/>
            <a:ext cx="2305050" cy="2587625"/>
          </a:xfrm>
          <a:prstGeom prst="roundRect">
            <a:avLst/>
          </a:prstGeom>
          <a:solidFill>
            <a:srgbClr val="C39BE1"/>
          </a:solidFill>
          <a:ln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Я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маленький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/>
              <a:t>философ</a:t>
            </a:r>
            <a:r>
              <a:rPr lang="uk-UA" sz="2400" dirty="0"/>
              <a:t> </a:t>
            </a: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2 кл.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908175" y="4143375"/>
            <a:ext cx="2376488" cy="2714625"/>
          </a:xfrm>
          <a:prstGeom prst="roundRect">
            <a:avLst/>
          </a:prstGeom>
          <a:solidFill>
            <a:srgbClr val="00B0F0"/>
          </a:solidFill>
          <a:ln>
            <a:solidFill>
              <a:schemeClr val="bg1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/>
              <a:t>Строим</a:t>
            </a:r>
            <a:r>
              <a:rPr lang="uk-UA" sz="2400" dirty="0"/>
              <a:t>  </a:t>
            </a:r>
            <a:r>
              <a:rPr lang="uk-UA" sz="2400" dirty="0"/>
              <a:t>храм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 err="1"/>
              <a:t>своей</a:t>
            </a:r>
            <a:r>
              <a:rPr lang="uk-UA" sz="2400" dirty="0"/>
              <a:t> души </a:t>
            </a:r>
            <a:endParaRPr lang="uk-UA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3кл.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5940425" y="4143375"/>
            <a:ext cx="2376488" cy="2714625"/>
          </a:xfrm>
          <a:prstGeom prst="roundRect">
            <a:avLst/>
          </a:prstGeom>
          <a:solidFill>
            <a:srgbClr val="69F369"/>
          </a:solidFill>
          <a:ln>
            <a:solidFill>
              <a:srgbClr val="FFFF66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/>
          <a:lstStyle/>
          <a:p>
            <a:pPr algn="ctr"/>
            <a:endParaRPr lang="uk-UA" sz="2800">
              <a:solidFill>
                <a:srgbClr val="000000"/>
              </a:solidFill>
            </a:endParaRPr>
          </a:p>
          <a:p>
            <a:pPr algn="ctr"/>
            <a:r>
              <a:rPr lang="uk-UA" sz="2400">
                <a:solidFill>
                  <a:srgbClr val="000000"/>
                </a:solidFill>
              </a:rPr>
              <a:t>Ищу себя </a:t>
            </a:r>
          </a:p>
          <a:p>
            <a:pPr algn="ctr"/>
            <a:r>
              <a:rPr lang="uk-UA" sz="2400">
                <a:solidFill>
                  <a:srgbClr val="000000"/>
                </a:solidFill>
              </a:rPr>
              <a:t>в себе</a:t>
            </a:r>
          </a:p>
          <a:p>
            <a:pPr algn="ctr"/>
            <a:r>
              <a:rPr lang="uk-UA" sz="2400">
                <a:solidFill>
                  <a:srgbClr val="000000"/>
                </a:solidFill>
              </a:rPr>
              <a:t>4 кл.</a:t>
            </a:r>
            <a:endParaRPr lang="ru-RU" sz="2400">
              <a:solidFill>
                <a:srgbClr val="000000"/>
              </a:solidFill>
            </a:endParaRPr>
          </a:p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работы с родителями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73238"/>
            <a:ext cx="6265862" cy="4103687"/>
          </a:xfrm>
        </p:spPr>
        <p:txBody>
          <a:bodyPr/>
          <a:lstStyle/>
          <a:p>
            <a:pPr algn="just"/>
            <a:r>
              <a:rPr lang="uk-UA" sz="2000" smtClean="0"/>
              <a:t>“</a:t>
            </a:r>
            <a:r>
              <a:rPr lang="uk-UA" sz="2400" smtClean="0"/>
              <a:t>Часы светлого общения” с родителями класса – это приглашение их к активному диалогу и позитивному мышлению</a:t>
            </a:r>
          </a:p>
          <a:p>
            <a:pPr algn="just"/>
            <a:r>
              <a:rPr lang="uk-UA" sz="2400" smtClean="0"/>
              <a:t>Минутки размышлений о духовности</a:t>
            </a:r>
          </a:p>
          <a:p>
            <a:pPr algn="just"/>
            <a:r>
              <a:rPr lang="uk-UA" sz="2400" smtClean="0"/>
              <a:t>Консультативная помощь</a:t>
            </a:r>
          </a:p>
          <a:p>
            <a:pPr algn="just"/>
            <a:r>
              <a:rPr lang="uk-UA" sz="2400" smtClean="0"/>
              <a:t>Знакомство с семьями</a:t>
            </a:r>
          </a:p>
          <a:p>
            <a:pPr algn="just"/>
            <a:r>
              <a:rPr lang="uk-UA" sz="2400" smtClean="0"/>
              <a:t>Родительские собрания</a:t>
            </a:r>
          </a:p>
          <a:p>
            <a:pPr algn="just"/>
            <a:r>
              <a:rPr lang="uk-UA" sz="2400" smtClean="0"/>
              <a:t>Совместные с детьми походы в природу,  экскурсии в музеи, посещение выставок картин и творчества</a:t>
            </a:r>
          </a:p>
          <a:p>
            <a:pPr>
              <a:buFontTx/>
              <a:buNone/>
            </a:pPr>
            <a:endParaRPr lang="uk-UA" sz="2000" b="1" smtClean="0"/>
          </a:p>
          <a:p>
            <a:pPr lvl="3">
              <a:buFont typeface="Arial" charset="0"/>
              <a:buChar char="•"/>
            </a:pPr>
            <a:endParaRPr lang="uk-UA" sz="2400" b="1" smtClean="0"/>
          </a:p>
        </p:txBody>
      </p:sp>
      <p:pic>
        <p:nvPicPr>
          <p:cNvPr id="23555" name="Picture 1035" descr="BD21315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6237288"/>
            <a:ext cx="50641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26"/>
          <p:cNvSpPr txBox="1">
            <a:spLocks noChangeArrowheads="1"/>
          </p:cNvSpPr>
          <p:nvPr/>
        </p:nvSpPr>
        <p:spPr bwMode="auto">
          <a:xfrm>
            <a:off x="500063" y="28575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_04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shablon_04</Template>
  <TotalTime>198</TotalTime>
  <Words>340</Words>
  <Application>Microsoft Office PowerPoint</Application>
  <PresentationFormat>Экран (4:3)</PresentationFormat>
  <Paragraphs>63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Times New Roman</vt:lpstr>
      <vt:lpstr>Arial</vt:lpstr>
      <vt:lpstr>Calibri</vt:lpstr>
      <vt:lpstr>Wingdings</vt:lpstr>
      <vt:lpstr>shablon_04</vt:lpstr>
      <vt:lpstr>shablon_04</vt:lpstr>
      <vt:lpstr>shablon_04</vt:lpstr>
      <vt:lpstr>ШКОЛА И СЕМЬЯ  В ВОСПИТАНИИ ДУХОВНОСТИ РЕБЕНКА</vt:lpstr>
      <vt:lpstr>Школа и семья</vt:lpstr>
      <vt:lpstr>Создание духовного пространства</vt:lpstr>
      <vt:lpstr> Педагоги-гуманисты  о  воспитании</vt:lpstr>
      <vt:lpstr>В.А.Сухомлинский о воспитании в семье</vt:lpstr>
      <vt:lpstr>Ш.А.Амонашвили о воспитании </vt:lpstr>
      <vt:lpstr>Родителям о гуманном воспитании Педагогика сотрудничества Ш.А.Амонашвили</vt:lpstr>
      <vt:lpstr>Слайд 8</vt:lpstr>
      <vt:lpstr>Направления работы с родителями</vt:lpstr>
      <vt:lpstr>Условия для воспитания в семье «От сердца к сердцу»</vt:lpstr>
      <vt:lpstr>Родительские собрания</vt:lpstr>
      <vt:lpstr>Час светлого общения с родителями «Сопровождать или управлять ребенком» </vt:lpstr>
      <vt:lpstr>Час общения с родителями «Воспитание ребенка- в воспитании самих себя»</vt:lpstr>
      <vt:lpstr>Час общения с родителями «Через красивое к человеческому»</vt:lpstr>
      <vt:lpstr> Знакомство с «Книгой природы» Изучение родного края </vt:lpstr>
      <vt:lpstr>Учимся активно видеть мир</vt:lpstr>
      <vt:lpstr>Отдыхаем вместе </vt:lpstr>
      <vt:lpstr>Семья – колыбель воспитания  духовности ребёнка.  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Twilight Angel</cp:lastModifiedBy>
  <cp:revision>47</cp:revision>
  <dcterms:created xsi:type="dcterms:W3CDTF">2013-10-26T15:51:36Z</dcterms:created>
  <dcterms:modified xsi:type="dcterms:W3CDTF">2013-10-28T13:27:53Z</dcterms:modified>
</cp:coreProperties>
</file>