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2" r:id="rId5"/>
    <p:sldId id="274" r:id="rId6"/>
    <p:sldId id="276" r:id="rId7"/>
    <p:sldId id="277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16" autoAdjust="0"/>
    <p:restoredTop sz="94660"/>
  </p:normalViewPr>
  <p:slideViewPr>
    <p:cSldViewPr>
      <p:cViewPr varScale="1">
        <p:scale>
          <a:sx n="53" d="100"/>
          <a:sy n="53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77;&#1082;&#1089;&#1072;&#1085;&#1076;&#1088;\Desktop\6%20&#1086;&#1082;&#1090;&#1103;&#1073;&#1088;&#1103;%20&#1052;&#1040;&#1053;&#1048;&#1060;&#1045;&#1057;&#1058;\&#1052;&#1080;&#1088;%20&#1082;&#1086;&#1090;&#1086;&#1088;&#1099;&#1081;%20&#1085;&#1091;&#1078;&#1077;&#1085;%20&#1084;&#1085;&#1077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58578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Воздействие коллектива мощно,  ибо является воспитывающей силой и кузницей сознания, но диссонанс разрушителен.   В.М.Бехтерев  впервые постулировал энергетическую природу  как психи-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ческих</a:t>
            </a:r>
            <a:r>
              <a:rPr lang="ru-RU" sz="2000" b="1" dirty="0" smtClean="0">
                <a:solidFill>
                  <a:srgbClr val="FFFF00"/>
                </a:solidFill>
              </a:rPr>
              <a:t> явлений  так и  физических.  Он утверждал,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что энергия является источником развития и про –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явления всех форм жизнедеятельности и </a:t>
            </a:r>
            <a:r>
              <a:rPr lang="ru-RU" sz="2000" b="1" dirty="0" err="1" smtClean="0">
                <a:solidFill>
                  <a:srgbClr val="FFFF00"/>
                </a:solidFill>
              </a:rPr>
              <a:t>энерго</a:t>
            </a:r>
            <a:r>
              <a:rPr lang="ru-RU" sz="2000" b="1" dirty="0" smtClean="0">
                <a:solidFill>
                  <a:srgbClr val="FFFF00"/>
                </a:solidFill>
              </a:rPr>
              <a:t> –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обмен между человеком и миром источник их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существования.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«Важнейшим стимулирующим фактором преуспевания в развитии личности в процессе обучения является объединение людей, сплоченное единой целью и взаимной нуждаемостью, </a:t>
            </a:r>
            <a:r>
              <a:rPr lang="ru-RU" sz="2000" b="1" u="sng" dirty="0" smtClean="0">
                <a:solidFill>
                  <a:srgbClr val="FFFF00"/>
                </a:solidFill>
              </a:rPr>
              <a:t>потребностью друг а друге</a:t>
            </a:r>
            <a:r>
              <a:rPr lang="ru-RU" sz="2000" b="1" dirty="0" smtClean="0">
                <a:solidFill>
                  <a:srgbClr val="FFFF00"/>
                </a:solidFill>
              </a:rPr>
              <a:t>, в отличии от толпы  -  где каждый со своей целью,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безразличных и равнодушных к окружающим, что значительно осложняет и затрудняет усвоение материала. В первом случае происходит быстрое выравнивание членов группы в процессе мысли-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тельной деятельности с ускорением вверх».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072074"/>
            <a:ext cx="2846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Акад. В.М.Бехтерев  -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известный психолог,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психиатр, невропатоло</a:t>
            </a:r>
            <a:r>
              <a:rPr lang="ru-RU" sz="2000" b="1" dirty="0" smtClean="0"/>
              <a:t>г</a:t>
            </a:r>
            <a:endParaRPr lang="ru-RU" sz="2000" b="1" dirty="0"/>
          </a:p>
        </p:txBody>
      </p:sp>
      <p:pic>
        <p:nvPicPr>
          <p:cNvPr id="1026" name="Picture 2" descr="C:\Users\Елена\Desktop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26955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1324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AGE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42852"/>
            <a:ext cx="2052627" cy="3008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518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786058"/>
            <a:ext cx="2558992" cy="3367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63406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«В личности должна развиваться одна из самых тон –</a:t>
            </a:r>
          </a:p>
          <a:p>
            <a:r>
              <a:rPr lang="ru-RU" sz="2000" b="1" dirty="0" err="1" smtClean="0"/>
              <a:t>ких</a:t>
            </a:r>
            <a:r>
              <a:rPr lang="ru-RU" sz="2000" b="1" dirty="0" smtClean="0"/>
              <a:t> потребностей  -  потребность в человеке. Там, где</a:t>
            </a:r>
          </a:p>
          <a:p>
            <a:r>
              <a:rPr lang="ru-RU" sz="2000" b="1" dirty="0" smtClean="0"/>
              <a:t>  нет этого  - неорганизованная масса школьников</a:t>
            </a:r>
          </a:p>
          <a:p>
            <a:r>
              <a:rPr lang="ru-RU" sz="2000" b="1" dirty="0" smtClean="0"/>
              <a:t>  превращается в толпу и никакими хитроумными  </a:t>
            </a:r>
          </a:p>
          <a:p>
            <a:r>
              <a:rPr lang="ru-RU" sz="2000" b="1" dirty="0" smtClean="0"/>
              <a:t>организационными зависимостями невозможно воз –</a:t>
            </a:r>
          </a:p>
          <a:p>
            <a:r>
              <a:rPr lang="ru-RU" sz="2000" b="1" dirty="0" err="1" smtClean="0"/>
              <a:t>местить</a:t>
            </a:r>
            <a:r>
              <a:rPr lang="ru-RU" sz="2000" b="1" dirty="0" smtClean="0"/>
              <a:t> убогости воспитания. Облик человека зависит </a:t>
            </a:r>
          </a:p>
          <a:p>
            <a:r>
              <a:rPr lang="ru-RU" sz="2000" b="1" dirty="0" smtClean="0"/>
              <a:t>в решающей мере от того, как он относится к людям».</a:t>
            </a:r>
          </a:p>
          <a:p>
            <a:r>
              <a:rPr lang="ru-RU" sz="2000" b="1" dirty="0" smtClean="0"/>
              <a:t>                                                  В.А.Сухомлинский.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3214686"/>
            <a:ext cx="6357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«Счастье  не в уюте, успехе и благополучии, а  в </a:t>
            </a:r>
          </a:p>
          <a:p>
            <a:r>
              <a:rPr lang="ru-RU" sz="2000" b="1" dirty="0" smtClean="0"/>
              <a:t> умении ставить доминанту на лице другого….</a:t>
            </a:r>
          </a:p>
          <a:p>
            <a:r>
              <a:rPr lang="ru-RU" sz="2000" b="1" dirty="0" smtClean="0"/>
              <a:t> Необходимо рассмотреть в другом не просто нечто</a:t>
            </a:r>
          </a:p>
          <a:p>
            <a:r>
              <a:rPr lang="ru-RU" sz="2000" b="1" dirty="0" smtClean="0"/>
              <a:t> равноценное тебе, но ценить другого выше </a:t>
            </a:r>
            <a:r>
              <a:rPr lang="ru-RU" sz="2000" b="1" dirty="0" err="1" smtClean="0"/>
              <a:t>собствен</a:t>
            </a:r>
            <a:r>
              <a:rPr lang="ru-RU" sz="2000" b="1" dirty="0" smtClean="0"/>
              <a:t> –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ных</a:t>
            </a:r>
            <a:r>
              <a:rPr lang="ru-RU" sz="2000" b="1" dirty="0" smtClean="0"/>
              <a:t> интересов…. Только там, где ставится доминанта</a:t>
            </a:r>
          </a:p>
          <a:p>
            <a:r>
              <a:rPr lang="ru-RU" sz="2000" b="1" dirty="0" smtClean="0"/>
              <a:t> на лице другого человека впервые преодолевается </a:t>
            </a:r>
          </a:p>
          <a:p>
            <a:r>
              <a:rPr lang="ru-RU" sz="2000" b="1" dirty="0" smtClean="0"/>
              <a:t>проклятье эгоизма,  ибо только в меру того, насколько</a:t>
            </a:r>
          </a:p>
          <a:p>
            <a:r>
              <a:rPr lang="ru-RU" sz="2000" b="1" dirty="0" smtClean="0"/>
              <a:t> каждый преодолевает </a:t>
            </a:r>
            <a:r>
              <a:rPr lang="ru-RU" sz="2000" b="1" dirty="0" err="1" smtClean="0"/>
              <a:t>самоупор</a:t>
            </a:r>
            <a:r>
              <a:rPr lang="ru-RU" sz="2000" b="1" dirty="0" smtClean="0"/>
              <a:t> на себе ему </a:t>
            </a:r>
          </a:p>
          <a:p>
            <a:r>
              <a:rPr lang="ru-RU" sz="2000" b="1" dirty="0" smtClean="0"/>
              <a:t> открывается миропонимание».</a:t>
            </a:r>
          </a:p>
          <a:p>
            <a:r>
              <a:rPr lang="ru-RU" sz="2000" b="1" dirty="0" smtClean="0"/>
              <a:t>       Акад.  А.А.Ухтомский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73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7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Манифест  гуманной  педагогики   утверждает способы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выращивания  целостного мировоззрения у детей.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Синтез  -  ключ от врат познания. Умение мыслить синтетически  объединяет движение человеческого духа  с движениями </a:t>
            </a:r>
            <a:r>
              <a:rPr lang="ru-RU" sz="2400" b="1" dirty="0" err="1" smtClean="0">
                <a:solidFill>
                  <a:schemeClr val="bg1"/>
                </a:solidFill>
              </a:rPr>
              <a:t>че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ловеческой</a:t>
            </a:r>
            <a:r>
              <a:rPr lang="ru-RU" sz="2400" b="1" dirty="0" smtClean="0">
                <a:solidFill>
                  <a:schemeClr val="bg1"/>
                </a:solidFill>
              </a:rPr>
              <a:t>  мысли,  науку с этикой,  культуру  Запада с  мудростью Востока,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знания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древности</a:t>
            </a:r>
            <a:r>
              <a:rPr lang="ru-RU" sz="2400" b="1" dirty="0" smtClean="0">
                <a:solidFill>
                  <a:schemeClr val="bg1"/>
                </a:solidFill>
              </a:rPr>
              <a:t> с  современностью.   Синтез нацеливает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поиск смысла жизни, </a:t>
            </a:r>
            <a:r>
              <a:rPr lang="ru-RU" sz="2400" b="1" dirty="0" smtClean="0">
                <a:solidFill>
                  <a:schemeClr val="bg1"/>
                </a:solidFill>
              </a:rPr>
              <a:t>самореализацию,   постоянное обновление,  развитие, осознание важности  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ценности   процесса   жизни.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f-print_1.3.00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8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3722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Манифест  гуманной педагогики  -  путеводитель в страну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гармонии духа,  души  и  тела, без  которой  невозможно               оздоровление, обновление души или ее пробуждение.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Несмотря  на внешнее признание обществом необходимости нравственного воспитания, между нравственными понятиями человека и его личностью лежит целая пропасть. Чтобы нравственные понятия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вошли в плоть и кровь человека необходима громадная сила воли, ибо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только она может осуществить ту идеальную честность, при  которой не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Мыслим разлад между мыслью, словом и делом.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Нравственное воспитание  включает два взаимосвязанных процесса: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активное творение  </a:t>
            </a:r>
            <a:r>
              <a:rPr lang="ru-RU" sz="2000" b="1" dirty="0" smtClean="0">
                <a:solidFill>
                  <a:srgbClr val="C00000"/>
                </a:solidFill>
              </a:rPr>
              <a:t>добра людям и  обуздание  негативных эмоций в </a:t>
            </a:r>
            <a:r>
              <a:rPr lang="ru-RU" sz="2000" b="1" dirty="0" smtClean="0">
                <a:solidFill>
                  <a:schemeClr val="bg1"/>
                </a:solidFill>
              </a:rPr>
              <a:t>своем  внутреннем   </a:t>
            </a:r>
            <a:r>
              <a:rPr lang="ru-RU" sz="2000" b="1" dirty="0" smtClean="0">
                <a:solidFill>
                  <a:srgbClr val="C00000"/>
                </a:solidFill>
              </a:rPr>
              <a:t>мире.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Культура</a:t>
            </a: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внешняя   утверждается  на  культуре  внутренней, 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являющейся,  воистину,  священным  оплотом  человечества.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eb2658ce04b1223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6182" cy="28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lg-spanking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3116"/>
            <a:ext cx="3881448" cy="2921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olovash_9705_14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1068" y="2714620"/>
            <a:ext cx="2622932" cy="390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928934"/>
            <a:ext cx="31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Акад. РАН, проф. доктор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мед. наук. Н.П. Бехтерева 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214290"/>
            <a:ext cx="59343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«Любая  агрессия порождает страх, который</a:t>
            </a:r>
          </a:p>
          <a:p>
            <a:r>
              <a:rPr lang="ru-RU" sz="2000" b="1" i="1" dirty="0" smtClean="0"/>
              <a:t> может быть осознан или скрыт,  но тем не </a:t>
            </a:r>
          </a:p>
          <a:p>
            <a:r>
              <a:rPr lang="ru-RU" sz="2000" b="1" i="1" dirty="0" smtClean="0"/>
              <a:t> менее производящий свои действия внутри </a:t>
            </a:r>
          </a:p>
          <a:p>
            <a:r>
              <a:rPr lang="ru-RU" sz="2000" b="1" i="1" dirty="0" smtClean="0"/>
              <a:t>организма  и, в свою очередь, порождающий вол –</a:t>
            </a:r>
          </a:p>
          <a:p>
            <a:r>
              <a:rPr lang="ru-RU" sz="2000" b="1" i="1" dirty="0" smtClean="0"/>
              <a:t> ну агрессии в человеке. Агрессия и страх в своем </a:t>
            </a:r>
          </a:p>
          <a:p>
            <a:r>
              <a:rPr lang="ru-RU" sz="2000" b="1" i="1" dirty="0" smtClean="0"/>
              <a:t>взаимном усилении  по мере смены поколений</a:t>
            </a:r>
          </a:p>
          <a:p>
            <a:r>
              <a:rPr lang="ru-RU" sz="2000" b="1" i="1" dirty="0" smtClean="0"/>
              <a:t>                                      убивают в зародыше  любую</a:t>
            </a:r>
          </a:p>
          <a:p>
            <a:r>
              <a:rPr lang="ru-RU" sz="2000" b="1" i="1" dirty="0" smtClean="0"/>
              <a:t>                                                    мысль,  изменяя</a:t>
            </a:r>
            <a:endParaRPr lang="ru-RU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786190"/>
            <a:ext cx="6072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мозговой базис, на котором</a:t>
            </a:r>
          </a:p>
          <a:p>
            <a:r>
              <a:rPr lang="ru-RU" sz="2000" b="1" i="1" dirty="0" smtClean="0"/>
              <a:t>должна была осуществиться</a:t>
            </a:r>
          </a:p>
          <a:p>
            <a:r>
              <a:rPr lang="ru-RU" sz="2000" b="1" i="1" dirty="0" smtClean="0"/>
              <a:t>наша мозговая деятельность,</a:t>
            </a:r>
          </a:p>
          <a:p>
            <a:r>
              <a:rPr lang="ru-RU" sz="2000" b="1" i="1" dirty="0" smtClean="0"/>
              <a:t>подавляя творчество. Исследования</a:t>
            </a:r>
          </a:p>
          <a:p>
            <a:r>
              <a:rPr lang="ru-RU" sz="2000" b="1" i="1" dirty="0" smtClean="0"/>
              <a:t>подтверждают, что эмоции поглощают человека. Они завладевают все большим и большим числом зон коры мозга, выключая  их из участия в мыслительном процессе».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uvem-cor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MAImage7ee69b08_e12b_416a_8281_ccb7ae7eeda7_slide_732307e7-8d2e-49ca-9c9a-1fa7fc43a51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42852"/>
            <a:ext cx="2871543" cy="44291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8858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«Нам всем предстоит  сложный этап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сознательного перехода от  культуры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человека, замкнутого на себе,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своих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проблемах,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своей  значимости  и своей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индивидуалистической слепоте,  --  к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культуре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преодоления себя ради других».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Акад. А.А.Ухтомский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Истинно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полезным воспитателем может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быть  только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человек, сознательно при </a:t>
            </a:r>
            <a:r>
              <a:rPr lang="ru-RU" sz="2400" b="1" i="1" dirty="0" smtClean="0">
                <a:solidFill>
                  <a:srgbClr val="FFFF00"/>
                </a:solidFill>
              </a:rPr>
              <a:t>–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нявший</a:t>
            </a:r>
            <a:r>
              <a:rPr lang="ru-RU" sz="2400" b="1" i="1" dirty="0" smtClean="0">
                <a:solidFill>
                  <a:srgbClr val="FFFF00"/>
                </a:solidFill>
              </a:rPr>
              <a:t>  известную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программу и от глубины </a:t>
            </a:r>
            <a:r>
              <a:rPr lang="ru-RU" sz="2400" b="1" i="1" dirty="0" smtClean="0">
                <a:solidFill>
                  <a:srgbClr val="FFFF00"/>
                </a:solidFill>
              </a:rPr>
              <a:t>души,   искренне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полюбивший дело,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которому служит</a:t>
            </a:r>
            <a:r>
              <a:rPr lang="ru-RU" sz="2400" b="1" i="1" dirty="0" smtClean="0">
                <a:solidFill>
                  <a:srgbClr val="FFFF00"/>
                </a:solidFill>
              </a:rPr>
              <a:t>. Недостаточно  равно-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душной педантичности,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это живое  </a:t>
            </a:r>
            <a:r>
              <a:rPr lang="ru-RU" sz="2400" b="1" i="1" dirty="0" smtClean="0">
                <a:solidFill>
                  <a:srgbClr val="FFFF00"/>
                </a:solidFill>
              </a:rPr>
              <a:t>дело требует  живого отношения к нему. Только отдавши воспитанию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всю свою </a:t>
            </a:r>
            <a:r>
              <a:rPr lang="ru-RU" sz="2400" b="1" i="1" dirty="0" smtClean="0">
                <a:solidFill>
                  <a:srgbClr val="FFFF00"/>
                </a:solidFill>
              </a:rPr>
              <a:t>душу воспитатель может удовлетворительно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исполнить</a:t>
            </a:r>
            <a:r>
              <a:rPr lang="ru-RU" sz="2400" b="1" i="1" dirty="0" smtClean="0">
                <a:solidFill>
                  <a:srgbClr val="FFFF00"/>
                </a:solidFill>
              </a:rPr>
              <a:t> свою задачу.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ир который нужен мн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5tlio9weowro9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508" y="0"/>
            <a:ext cx="92135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686</Words>
  <Application>Microsoft Office PowerPoint</Application>
  <PresentationFormat>Экран (4:3)</PresentationFormat>
  <Paragraphs>78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Елена</cp:lastModifiedBy>
  <cp:revision>131</cp:revision>
  <dcterms:created xsi:type="dcterms:W3CDTF">2012-09-28T15:52:42Z</dcterms:created>
  <dcterms:modified xsi:type="dcterms:W3CDTF">2012-11-15T17:36:30Z</dcterms:modified>
</cp:coreProperties>
</file>