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8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67" r:id="rId15"/>
    <p:sldId id="271" r:id="rId16"/>
    <p:sldId id="272" r:id="rId17"/>
    <p:sldId id="273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F03F-9F81-49FA-9238-89F0CEE03197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3E93-39EB-4C55-8A91-EE42A252B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gif"/><Relationship Id="rId4" Type="http://schemas.openxmlformats.org/officeDocument/2006/relationships/image" Target="../media/image29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7194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CC00"/>
                </a:solidFill>
                <a:latin typeface="Comic Sans MS" pitchFamily="66" charset="0"/>
              </a:rPr>
              <a:t>УВЛЕКАТЕЛЬНАЯ МАТЕМАТИКА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сложение    вычитание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4000504"/>
            <a:ext cx="9144000" cy="285749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00CC00"/>
                </a:solidFill>
                <a:latin typeface="Comic Sans MS" pitchFamily="66" charset="0"/>
              </a:rPr>
              <a:t>Материал подготовила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00CC00"/>
                </a:solidFill>
                <a:latin typeface="Comic Sans MS" pitchFamily="66" charset="0"/>
              </a:rPr>
              <a:t>учитель начальных классов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00CC00"/>
                </a:solidFill>
                <a:latin typeface="Comic Sans MS" pitchFamily="66" charset="0"/>
              </a:rPr>
              <a:t>ОШ № 18  г. Артемовска 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00CC00"/>
                </a:solidFill>
                <a:latin typeface="Comic Sans MS" pitchFamily="66" charset="0"/>
              </a:rPr>
              <a:t>Бусел И.С.</a:t>
            </a:r>
          </a:p>
          <a:p>
            <a:endParaRPr lang="ru-RU" sz="22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2011 год</a:t>
            </a:r>
          </a:p>
          <a:p>
            <a:endParaRPr lang="ru-RU" dirty="0"/>
          </a:p>
        </p:txBody>
      </p:sp>
      <p:pic>
        <p:nvPicPr>
          <p:cNvPr id="1026" name="Picture 2" descr="K:\анимэ\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857256" cy="1095375"/>
          </a:xfrm>
          <a:prstGeom prst="rect">
            <a:avLst/>
          </a:prstGeom>
          <a:noFill/>
        </p:spPr>
      </p:pic>
      <p:pic>
        <p:nvPicPr>
          <p:cNvPr id="2" name="Picture 3" descr="K:\анимэ\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357826"/>
            <a:ext cx="1071570" cy="1095375"/>
          </a:xfrm>
          <a:prstGeom prst="rect">
            <a:avLst/>
          </a:prstGeom>
          <a:noFill/>
        </p:spPr>
      </p:pic>
      <p:pic>
        <p:nvPicPr>
          <p:cNvPr id="3" name="Picture 4" descr="K:\анимэ\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1071546"/>
            <a:ext cx="876302" cy="1095375"/>
          </a:xfrm>
          <a:prstGeom prst="rect">
            <a:avLst/>
          </a:prstGeom>
          <a:noFill/>
        </p:spPr>
      </p:pic>
      <p:pic>
        <p:nvPicPr>
          <p:cNvPr id="1029" name="Picture 5" descr="K:\анимэ\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5286388"/>
            <a:ext cx="1071570" cy="1095375"/>
          </a:xfrm>
          <a:prstGeom prst="rect">
            <a:avLst/>
          </a:prstGeom>
          <a:noFill/>
        </p:spPr>
      </p:pic>
      <p:pic>
        <p:nvPicPr>
          <p:cNvPr id="1030" name="Picture 6" descr="K:\анимэ\7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4286256"/>
            <a:ext cx="947740" cy="1095375"/>
          </a:xfrm>
          <a:prstGeom prst="rect">
            <a:avLst/>
          </a:prstGeom>
          <a:noFill/>
        </p:spPr>
      </p:pic>
      <p:pic>
        <p:nvPicPr>
          <p:cNvPr id="1031" name="Picture 7" descr="K:\анимэ\2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0"/>
            <a:ext cx="928662" cy="1095375"/>
          </a:xfrm>
          <a:prstGeom prst="rect">
            <a:avLst/>
          </a:prstGeom>
          <a:noFill/>
        </p:spPr>
      </p:pic>
      <p:pic>
        <p:nvPicPr>
          <p:cNvPr id="1032" name="Picture 8" descr="K:\анимэ\1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285728"/>
            <a:ext cx="1000132" cy="1095376"/>
          </a:xfrm>
          <a:prstGeom prst="rect">
            <a:avLst/>
          </a:prstGeom>
          <a:noFill/>
        </p:spPr>
      </p:pic>
      <p:pic>
        <p:nvPicPr>
          <p:cNvPr id="13" name="Picture 2" descr="K:\анимэ\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286256"/>
            <a:ext cx="1000132" cy="1095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Documents and Settings\Admin\Рабочий стол\анимэ\images (3).jpg"/>
          <p:cNvPicPr>
            <a:picLocks noChangeAspect="1" noChangeArrowheads="1"/>
          </p:cNvPicPr>
          <p:nvPr/>
        </p:nvPicPr>
        <p:blipFill>
          <a:blip r:embed="rId2">
            <a:lum bright="65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42-37=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49-46=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45-44=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57-56=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52-49=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85-81=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54-49=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Admin\Рабочий стол\анимэ\peopl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Admin\Рабочий стол\анимэ\images (3).jpg"/>
          <p:cNvPicPr>
            <a:picLocks noChangeAspect="1" noChangeArrowheads="1"/>
          </p:cNvPicPr>
          <p:nvPr/>
        </p:nvPicPr>
        <p:blipFill>
          <a:blip r:embed="rId2">
            <a:lum bright="65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20-15=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9-  7=           ?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7-  4=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15- 7=            ?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6-  2=           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17-14=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10-  3=           ?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3+  3=          ?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8-   9=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Admin\Рабочий стол\анимэ\peopl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Documents and Settings\Admin\Рабочий стол\анимэ\images (3).jpg"/>
          <p:cNvPicPr>
            <a:picLocks noChangeAspect="1" noChangeArrowheads="1"/>
          </p:cNvPicPr>
          <p:nvPr/>
        </p:nvPicPr>
        <p:blipFill>
          <a:blip r:embed="rId2">
            <a:lum bright="65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20-16=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10-  9=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17-  8=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17-15=          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6-  1=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8-  2=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?????=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19-11=           ?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6-  3=          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Admin\Рабочий стол\анимэ\people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Documents and Settings\Admin\Рабочий стол\анимэ\9d511708581c17ba4d9728c02c1e7d1d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6715140" y="4786322"/>
            <a:ext cx="2428860" cy="2071678"/>
          </a:xfrm>
          <a:prstGeom prst="rect">
            <a:avLst/>
          </a:prstGeom>
          <a:noFill/>
        </p:spPr>
      </p:pic>
      <p:pic>
        <p:nvPicPr>
          <p:cNvPr id="14" name="Picture 7" descr="C:\Documents and Settings\Admin\Рабочий стол\анимэ\9d511708581c17ba4d9728c02c1e7d1d.jp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4214810" y="4786322"/>
            <a:ext cx="2428860" cy="2071678"/>
          </a:xfrm>
          <a:prstGeom prst="rect">
            <a:avLst/>
          </a:prstGeom>
          <a:noFill/>
        </p:spPr>
      </p:pic>
      <p:pic>
        <p:nvPicPr>
          <p:cNvPr id="15" name="Picture 7" descr="C:\Documents and Settings\Admin\Рабочий стол\анимэ\9d511708581c17ba4d9728c02c1e7d1d.jp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2000232" y="4786322"/>
            <a:ext cx="2428860" cy="2071678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28735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ПЕРЕМЕНКА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58246" cy="60007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1) </a:t>
            </a:r>
            <a:r>
              <a:rPr lang="ru-RU" sz="5400" b="1" dirty="0" smtClean="0">
                <a:solidFill>
                  <a:schemeClr val="tx1"/>
                </a:solidFill>
              </a:rPr>
              <a:t>БОЧКЕ</a:t>
            </a:r>
            <a:r>
              <a:rPr lang="ru-RU" sz="6000" b="1" dirty="0" smtClean="0">
                <a:solidFill>
                  <a:schemeClr val="tx1"/>
                </a:solidFill>
              </a:rPr>
              <a:t>      </a:t>
            </a:r>
            <a:r>
              <a:rPr lang="ru-RU" sz="4000" b="1" dirty="0" smtClean="0">
                <a:solidFill>
                  <a:schemeClr val="tx1"/>
                </a:solidFill>
              </a:rPr>
              <a:t>4)</a:t>
            </a:r>
            <a:r>
              <a:rPr lang="ru-RU" sz="5400" b="1" dirty="0" smtClean="0">
                <a:solidFill>
                  <a:schemeClr val="tx1"/>
                </a:solidFill>
              </a:rPr>
              <a:t> ПУСТОЙ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2) </a:t>
            </a:r>
            <a:r>
              <a:rPr lang="ru-RU" sz="5400" b="1" dirty="0" smtClean="0">
                <a:solidFill>
                  <a:schemeClr val="tx1"/>
                </a:solidFill>
              </a:rPr>
              <a:t>В     </a:t>
            </a:r>
            <a:r>
              <a:rPr lang="ru-RU" sz="6000" b="1" dirty="0" smtClean="0">
                <a:solidFill>
                  <a:schemeClr val="tx1"/>
                </a:solidFill>
              </a:rPr>
              <a:t>          </a:t>
            </a:r>
            <a:r>
              <a:rPr lang="ru-RU" sz="4000" b="1" dirty="0" smtClean="0">
                <a:solidFill>
                  <a:schemeClr val="tx1"/>
                </a:solidFill>
              </a:rPr>
              <a:t> 5) </a:t>
            </a:r>
            <a:r>
              <a:rPr lang="ru-RU" sz="5400" b="1" dirty="0" smtClean="0">
                <a:solidFill>
                  <a:schemeClr val="tx1"/>
                </a:solidFill>
              </a:rPr>
              <a:t>ШУМУ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3) </a:t>
            </a:r>
            <a:r>
              <a:rPr lang="ru-RU" sz="5400" b="1" dirty="0" smtClean="0">
                <a:solidFill>
                  <a:schemeClr val="tx1"/>
                </a:solidFill>
              </a:rPr>
              <a:t>МНОГО  </a:t>
            </a:r>
            <a:r>
              <a:rPr lang="ru-RU" sz="6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6) </a:t>
            </a:r>
            <a:r>
              <a:rPr lang="ru-RU" sz="5400" b="1" dirty="0" smtClean="0">
                <a:solidFill>
                  <a:schemeClr val="tx1"/>
                </a:solidFill>
              </a:rPr>
              <a:t>И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___________________________________________________________________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                        </a:t>
            </a:r>
          </a:p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САМОПРВЕРКА</a:t>
            </a:r>
            <a:endParaRPr lang="ru-RU" sz="4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                  19            24                36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                +  5          -   8              +17</a:t>
            </a:r>
          </a:p>
          <a:p>
            <a:pPr algn="l"/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                                                            </a:t>
            </a:r>
          </a:p>
          <a:p>
            <a:pPr algn="l"/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8196" name="Picture 4" descr="C:\Documents and Settings\Admin\Рабочий стол\анимэ\animals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14290"/>
            <a:ext cx="2071702" cy="2214578"/>
          </a:xfrm>
          <a:prstGeom prst="rect">
            <a:avLst/>
          </a:prstGeom>
          <a:noFill/>
        </p:spPr>
      </p:pic>
      <p:pic>
        <p:nvPicPr>
          <p:cNvPr id="8198" name="Picture 6" descr="C:\Documents and Settings\Admin\Рабочий стол\анимэ\butterfly3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786322"/>
            <a:ext cx="1857388" cy="1857388"/>
          </a:xfrm>
          <a:prstGeom prst="rect">
            <a:avLst/>
          </a:prstGeom>
          <a:noFill/>
        </p:spPr>
      </p:pic>
      <p:pic>
        <p:nvPicPr>
          <p:cNvPr id="8202" name="Picture 10" descr="C:\Documents and Settings\Admin\Рабочий стол\анимэ\butterfly7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571744"/>
            <a:ext cx="1428728" cy="1485907"/>
          </a:xfrm>
          <a:prstGeom prst="rect">
            <a:avLst/>
          </a:prstGeom>
          <a:noFill/>
        </p:spPr>
      </p:pic>
      <p:pic>
        <p:nvPicPr>
          <p:cNvPr id="8204" name="Picture 12" descr="C:\Documents and Settings\Admin\Рабочий стол\анимэ\butterfly1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3214686"/>
            <a:ext cx="1500198" cy="1395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анимэ\images (2).jpg"/>
          <p:cNvPicPr>
            <a:picLocks noChangeAspect="1" noChangeArrowheads="1"/>
          </p:cNvPicPr>
          <p:nvPr/>
        </p:nvPicPr>
        <p:blipFill>
          <a:blip r:embed="rId2">
            <a:lum bright="7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4-    =?         К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16- ?=?         А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6- ?=?         С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2- ?=?         К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19- ?=?        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11- ?=?         С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4-  ?=? 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?- 5=?         К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3- ?=? 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?- 8=?         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K:\анимэ\an28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500198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анимэ\images (2).jpg"/>
          <p:cNvPicPr>
            <a:picLocks noChangeAspect="1" noChangeArrowheads="1"/>
          </p:cNvPicPr>
          <p:nvPr/>
        </p:nvPicPr>
        <p:blipFill>
          <a:blip r:embed="rId2">
            <a:lum bright="7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5721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?- 2=?            Л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?+ 1=?           Е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  4=?           С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  5=?           Е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12-  ?=?           Н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?-10=?           К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?+ 4=?           А  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? -  4=?           К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?+  2=?   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 -  1=?           Л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15-   ?=?   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?- 13=?           С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?-   7=?   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7- 12=?           К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K:\анимэ\an28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1500198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Рабочий стол\анимэ\images (2).jpg"/>
          <p:cNvPicPr>
            <a:picLocks noChangeAspect="1" noChangeArrowheads="1"/>
          </p:cNvPicPr>
          <p:nvPr/>
        </p:nvPicPr>
        <p:blipFill>
          <a:blip r:embed="rId2">
            <a:lum bright="7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8-  ?=?            К</a:t>
            </a:r>
          </a:p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6-  ?=?            Л</a:t>
            </a:r>
          </a:p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9-  ?=?            А</a:t>
            </a:r>
          </a:p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7-  2=?            С</a:t>
            </a:r>
          </a:p>
          <a:p>
            <a:pPr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? + 1=?           С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18-  ?=?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9- ?=?        С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5- ?=?        О</a:t>
            </a:r>
          </a:p>
          <a:p>
            <a:pPr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6- ?=?        К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10 - ?=?       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pic>
        <p:nvPicPr>
          <p:cNvPr id="7" name="Picture 2" descr="K:\анимэ\an28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500198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Admin\Рабочий стол\анимэ\134788_prev_425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50000"/>
          </a:blip>
          <a:srcRect/>
          <a:stretch>
            <a:fillRect/>
          </a:stretch>
        </p:blipFill>
        <p:spPr bwMode="auto">
          <a:xfrm>
            <a:off x="2000232" y="4500570"/>
            <a:ext cx="7143768" cy="23574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/>
          <a:lstStyle/>
          <a:p>
            <a:r>
              <a:rPr lang="ru-RU" b="1" dirty="0" smtClean="0">
                <a:solidFill>
                  <a:srgbClr val="00FF00"/>
                </a:solidFill>
                <a:latin typeface="Comic Sans MS" pitchFamily="66" charset="0"/>
              </a:rPr>
              <a:t>ПЕРЕМЕНКА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143932" cy="4643470"/>
          </a:xfrm>
        </p:spPr>
        <p:txBody>
          <a:bodyPr>
            <a:normAutofit lnSpcReduction="10000"/>
          </a:bodyPr>
          <a:lstStyle/>
          <a:p>
            <a:pPr marL="914400" indent="-914400" algn="l"/>
            <a:r>
              <a:rPr lang="ru-RU" sz="4000" b="1" dirty="0" smtClean="0">
                <a:solidFill>
                  <a:schemeClr val="tx1"/>
                </a:solidFill>
              </a:rPr>
              <a:t>1) </a:t>
            </a:r>
            <a:r>
              <a:rPr lang="ru-RU" sz="4800" b="1" dirty="0" smtClean="0">
                <a:solidFill>
                  <a:schemeClr val="tx1"/>
                </a:solidFill>
              </a:rPr>
              <a:t>НА       </a:t>
            </a:r>
            <a:r>
              <a:rPr lang="ru-RU" sz="4000" b="1" dirty="0" smtClean="0">
                <a:solidFill>
                  <a:schemeClr val="tx1"/>
                </a:solidFill>
              </a:rPr>
              <a:t>4) </a:t>
            </a:r>
            <a:r>
              <a:rPr lang="ru-RU" sz="4800" b="1" dirty="0" smtClean="0">
                <a:solidFill>
                  <a:schemeClr val="tx1"/>
                </a:solidFill>
              </a:rPr>
              <a:t>ДА      </a:t>
            </a:r>
            <a:r>
              <a:rPr lang="ru-RU" sz="4000" b="1" dirty="0" smtClean="0">
                <a:solidFill>
                  <a:schemeClr val="tx1"/>
                </a:solidFill>
              </a:rPr>
              <a:t>7) </a:t>
            </a:r>
            <a:r>
              <a:rPr lang="ru-RU" sz="4800" b="1" dirty="0" smtClean="0">
                <a:solidFill>
                  <a:schemeClr val="tx1"/>
                </a:solidFill>
              </a:rPr>
              <a:t>СЛОВАХ,</a:t>
            </a:r>
          </a:p>
          <a:p>
            <a:pPr marL="914400" indent="-914400" algn="l"/>
            <a:r>
              <a:rPr lang="ru-RU" sz="4000" b="1" dirty="0" smtClean="0">
                <a:solidFill>
                  <a:schemeClr val="tx1"/>
                </a:solidFill>
              </a:rPr>
              <a:t>2) </a:t>
            </a:r>
            <a:r>
              <a:rPr lang="ru-RU" sz="4800" b="1" dirty="0" smtClean="0">
                <a:solidFill>
                  <a:schemeClr val="tx1"/>
                </a:solidFill>
              </a:rPr>
              <a:t>НА       </a:t>
            </a:r>
            <a:r>
              <a:rPr lang="ru-RU" sz="4000" b="1" dirty="0" smtClean="0">
                <a:solidFill>
                  <a:schemeClr val="tx1"/>
                </a:solidFill>
              </a:rPr>
              <a:t>5) </a:t>
            </a:r>
            <a:r>
              <a:rPr lang="ru-RU" sz="4800" b="1" dirty="0" smtClean="0">
                <a:solidFill>
                  <a:schemeClr val="tx1"/>
                </a:solidFill>
              </a:rPr>
              <a:t>ДЕЛАХ</a:t>
            </a:r>
          </a:p>
          <a:p>
            <a:pPr marL="914400" indent="-914400" algn="l"/>
            <a:r>
              <a:rPr lang="ru-RU" sz="4000" b="1" dirty="0" smtClean="0">
                <a:solidFill>
                  <a:schemeClr val="tx1"/>
                </a:solidFill>
              </a:rPr>
              <a:t>3) </a:t>
            </a:r>
            <a:r>
              <a:rPr lang="ru-RU" sz="4800" b="1" dirty="0" smtClean="0">
                <a:solidFill>
                  <a:schemeClr val="tx1"/>
                </a:solidFill>
              </a:rPr>
              <a:t>УМЁН  </a:t>
            </a:r>
            <a:r>
              <a:rPr lang="ru-RU" sz="4000" b="1" dirty="0" smtClean="0">
                <a:solidFill>
                  <a:schemeClr val="tx1"/>
                </a:solidFill>
              </a:rPr>
              <a:t>6) </a:t>
            </a:r>
            <a:r>
              <a:rPr lang="ru-RU" sz="4800" b="1" dirty="0" smtClean="0">
                <a:solidFill>
                  <a:schemeClr val="tx1"/>
                </a:solidFill>
              </a:rPr>
              <a:t>ГЛУП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914400" indent="-914400" algn="l"/>
            <a:r>
              <a:rPr lang="ru-RU" sz="1800" b="1" dirty="0" smtClean="0">
                <a:solidFill>
                  <a:schemeClr val="tx1"/>
                </a:solidFill>
              </a:rPr>
              <a:t>_____________________________________________________________________</a:t>
            </a:r>
          </a:p>
          <a:p>
            <a:pPr marL="914400" indent="-914400" algn="l"/>
            <a:r>
              <a:rPr lang="ru-RU" sz="2000" b="1" dirty="0" smtClean="0">
                <a:solidFill>
                  <a:srgbClr val="FF0000"/>
                </a:solidFill>
              </a:rPr>
              <a:t>САМОПРОВЕРКА</a:t>
            </a:r>
          </a:p>
          <a:p>
            <a:pPr marL="914400" indent="-914400" algn="l"/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4800" b="1" dirty="0" smtClean="0">
                <a:solidFill>
                  <a:schemeClr val="tx1"/>
                </a:solidFill>
              </a:rPr>
              <a:t>51        36       85       12</a:t>
            </a:r>
          </a:p>
          <a:p>
            <a:pPr marL="914400" indent="-914400" algn="l"/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         - 19      + 38    - 24       - 7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914400" indent="-914400" algn="l"/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9220" name="Picture 4" descr="C:\Documents and Settings\Admin\Рабочий стол\анимэ\an9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1714488"/>
          </a:xfrm>
          <a:prstGeom prst="rect">
            <a:avLst/>
          </a:prstGeom>
          <a:noFill/>
        </p:spPr>
      </p:pic>
      <p:pic>
        <p:nvPicPr>
          <p:cNvPr id="9222" name="Picture 6" descr="C:\Documents and Settings\Admin\Рабочий стол\анимэ\cat25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14884"/>
            <a:ext cx="2000232" cy="2143116"/>
          </a:xfrm>
          <a:prstGeom prst="rect">
            <a:avLst/>
          </a:prstGeom>
          <a:noFill/>
        </p:spPr>
      </p:pic>
      <p:pic>
        <p:nvPicPr>
          <p:cNvPr id="9221" name="Picture 5" descr="C:\Documents and Settings\Admin\Рабочий стол\анимэ\butterfly5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5857892"/>
            <a:ext cx="1524000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Автор – составитель: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Бусел Ирина  Станиславовна- учитель  высшей категории.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Рецензент: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Яблокова Татьяна Викторовна- заместитель директора школы по УВР, учитель высшей категории.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4214818"/>
          </a:xfrm>
        </p:spPr>
        <p:txBody>
          <a:bodyPr>
            <a:normAutofit fontScale="70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b="1" dirty="0" smtClean="0"/>
              <a:t> Это не просто обычный сборник арифметических  упражнений, а пособие, дающее возможность расширить словарный запас ребенка. Представленный материал поможет сделать интересными  решения простейших примеров. </a:t>
            </a:r>
          </a:p>
          <a:p>
            <a:pPr marL="0">
              <a:spcBef>
                <a:spcPts val="0"/>
              </a:spcBef>
              <a:buNone/>
            </a:pPr>
            <a:r>
              <a:rPr lang="ru-RU" b="1" dirty="0" smtClean="0"/>
              <a:t> Здесь можно найти  и некий кодекс житейской </a:t>
            </a:r>
          </a:p>
          <a:p>
            <a:pPr marL="0">
              <a:spcBef>
                <a:spcPts val="0"/>
              </a:spcBef>
              <a:buNone/>
            </a:pPr>
            <a:r>
              <a:rPr lang="ru-RU" b="1" dirty="0" smtClean="0"/>
              <a:t>мудрости – пословицы и поговорки о человеческих качествах.</a:t>
            </a:r>
          </a:p>
          <a:p>
            <a:pPr marL="0">
              <a:spcBef>
                <a:spcPts val="0"/>
              </a:spcBef>
              <a:buNone/>
            </a:pPr>
            <a:r>
              <a:rPr lang="ru-RU" b="1" dirty="0" smtClean="0"/>
              <a:t> Для решения заданий понадобятся наблюдательность, умение сравнивать и анализировать, делать выводы</a:t>
            </a:r>
          </a:p>
          <a:p>
            <a:pPr marL="0">
              <a:spcBef>
                <a:spcPts val="0"/>
              </a:spcBef>
              <a:buNone/>
            </a:pPr>
            <a:endParaRPr lang="ru-RU" b="1" dirty="0" smtClean="0"/>
          </a:p>
          <a:p>
            <a:pPr marL="0">
              <a:spcBef>
                <a:spcPts val="0"/>
              </a:spcBef>
              <a:buNone/>
            </a:pPr>
            <a:endParaRPr lang="ru-RU" b="1" dirty="0" smtClean="0"/>
          </a:p>
          <a:p>
            <a:pPr marL="0" algn="ctr">
              <a:spcBef>
                <a:spcPts val="0"/>
              </a:spcBef>
              <a:buNone/>
            </a:pPr>
            <a:endParaRPr lang="ru-RU" b="1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/>
              <a:t>Для учителей,  родителей, детей.</a:t>
            </a:r>
          </a:p>
          <a:p>
            <a:pPr marL="0"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2051" name="Picture 3" descr="H:\анимэ\book3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43500"/>
            <a:ext cx="2643174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анимэ\concept_Egyptian-War-Chariot.jpg"/>
          <p:cNvPicPr>
            <a:picLocks noChangeAspect="1" noChangeArrowheads="1"/>
          </p:cNvPicPr>
          <p:nvPr/>
        </p:nvPicPr>
        <p:blipFill>
          <a:blip r:embed="rId2">
            <a:lum bright="52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r>
              <a:rPr lang="ru-RU" sz="6000" b="1" dirty="0" smtClean="0">
                <a:latin typeface="Arial Black" pitchFamily="34" charset="0"/>
                <a:cs typeface="Monotxt" pitchFamily="2" charset="0"/>
              </a:rPr>
              <a:t/>
            </a:r>
            <a:br>
              <a:rPr lang="ru-RU" sz="6000" b="1" dirty="0" smtClean="0">
                <a:latin typeface="Arial Black" pitchFamily="34" charset="0"/>
                <a:cs typeface="Monotxt" pitchFamily="2" charset="0"/>
              </a:rPr>
            </a:br>
            <a:r>
              <a:rPr lang="ru-RU" sz="6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1 2 3 4 5 6 7 8 9</a:t>
            </a:r>
            <a:endParaRPr lang="ru-RU" sz="6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857365"/>
            <a:ext cx="403860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13-8=   ?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9-7=   ?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11-5=   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12- 9=  ?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11- 7=  ?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15-10= 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Documents and Settings\Admin\Рабочий стол\анимэ\book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85918" cy="104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анимэ\concept_Egyptian-War-Chariot.jpg"/>
          <p:cNvPicPr>
            <a:picLocks noChangeAspect="1" noChangeArrowheads="1"/>
          </p:cNvPicPr>
          <p:nvPr/>
        </p:nvPicPr>
        <p:blipFill>
          <a:blip r:embed="rId2">
            <a:lum bright="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</a:br>
            <a:r>
              <a:rPr lang="ru-RU" sz="6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1 2 3 4 5 6 7 8 9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14- 9=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13- 9=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19-16=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15-13=   ?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10– 5=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17-14=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10- 8= 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12- 6=     ?</a:t>
            </a:r>
          </a:p>
          <a:p>
            <a:pPr>
              <a:buNone/>
            </a:pP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Documents and Settings\Admin\Рабочий стол\анимэ\book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85918" cy="104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Рабочий стол\анимэ\concept_Egyptian-War-Chariot.jpg"/>
          <p:cNvPicPr>
            <a:picLocks noChangeAspect="1" noChangeArrowheads="1"/>
          </p:cNvPicPr>
          <p:nvPr/>
        </p:nvPicPr>
        <p:blipFill>
          <a:blip r:embed="rId2">
            <a:lum bright="5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r>
              <a:rPr lang="ru-RU" sz="60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Arial Black" pitchFamily="34" charset="0"/>
                <a:cs typeface="Monotxt" pitchFamily="2" charset="0"/>
              </a:rPr>
            </a:br>
            <a:r>
              <a:rPr lang="ru-RU" sz="6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1 2 3 4 5 6 7 8 9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15-13=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17- 9= 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12- 8=            ?</a:t>
            </a:r>
          </a:p>
          <a:p>
            <a:pPr marL="0"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15- 9=            ?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19-18=           ?</a:t>
            </a:r>
          </a:p>
          <a:p>
            <a:pPr marL="0">
              <a:spcBef>
                <a:spcPts val="0"/>
              </a:spcBef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16- 7=            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038600" cy="5072098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900" b="1" dirty="0" smtClean="0">
                <a:latin typeface="Times New Roman" pitchFamily="18" charset="0"/>
                <a:cs typeface="Times New Roman" pitchFamily="18" charset="0"/>
              </a:rPr>
              <a:t>14- 6=            ?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900" b="1" dirty="0" smtClean="0">
                <a:latin typeface="Times New Roman" pitchFamily="18" charset="0"/>
                <a:cs typeface="Times New Roman" pitchFamily="18" charset="0"/>
              </a:rPr>
              <a:t>15-11=           ?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900" b="1" dirty="0" smtClean="0">
                <a:latin typeface="Times New Roman" pitchFamily="18" charset="0"/>
                <a:cs typeface="Times New Roman" pitchFamily="18" charset="0"/>
              </a:rPr>
              <a:t>13-10=           ?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900" b="1" dirty="0" smtClean="0">
                <a:latin typeface="Times New Roman" pitchFamily="18" charset="0"/>
                <a:cs typeface="Times New Roman" pitchFamily="18" charset="0"/>
              </a:rPr>
              <a:t>15- 8=            ?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900" b="1" dirty="0" smtClean="0">
                <a:latin typeface="Times New Roman" pitchFamily="18" charset="0"/>
                <a:cs typeface="Times New Roman" pitchFamily="18" charset="0"/>
              </a:rPr>
              <a:t>14- 8=            ?</a:t>
            </a:r>
          </a:p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6900" b="1" dirty="0" smtClean="0">
                <a:latin typeface="Times New Roman" pitchFamily="18" charset="0"/>
                <a:cs typeface="Times New Roman" pitchFamily="18" charset="0"/>
              </a:rPr>
              <a:t>18- 9=            ?</a:t>
            </a:r>
          </a:p>
          <a:p>
            <a:pPr>
              <a:lnSpc>
                <a:spcPct val="120000"/>
              </a:lnSpc>
              <a:buNone/>
            </a:pPr>
            <a:endParaRPr lang="ru-RU" b="1" dirty="0"/>
          </a:p>
        </p:txBody>
      </p:sp>
      <p:pic>
        <p:nvPicPr>
          <p:cNvPr id="6" name="Picture 5" descr="C:\Documents and Settings\Admin\Рабочий стол\анимэ\book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85918" cy="104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Admin\Рабочий стол\анимэ\home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929066"/>
            <a:ext cx="1857388" cy="2928934"/>
          </a:xfrm>
          <a:prstGeom prst="rect">
            <a:avLst/>
          </a:prstGeom>
          <a:noFill/>
        </p:spPr>
      </p:pic>
      <p:pic>
        <p:nvPicPr>
          <p:cNvPr id="10" name="Picture 4" descr="C:\Documents and Settings\Admin\Рабочий стол\анимэ\home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857628"/>
            <a:ext cx="1714512" cy="3000372"/>
          </a:xfrm>
          <a:prstGeom prst="rect">
            <a:avLst/>
          </a:prstGeom>
          <a:noFill/>
        </p:spPr>
      </p:pic>
      <p:pic>
        <p:nvPicPr>
          <p:cNvPr id="11" name="Picture 4" descr="C:\Documents and Settings\Admin\Рабочий стол\анимэ\home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857628"/>
            <a:ext cx="1643074" cy="3000372"/>
          </a:xfrm>
          <a:prstGeom prst="rect">
            <a:avLst/>
          </a:prstGeom>
          <a:noFill/>
        </p:spPr>
      </p:pic>
      <p:pic>
        <p:nvPicPr>
          <p:cNvPr id="12" name="Picture 4" descr="C:\Documents and Settings\Admin\Рабочий стол\анимэ\home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929066"/>
            <a:ext cx="1785918" cy="29289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ПЕРЕМЕНКА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Admin\Рабочий стол\анимэ\cat18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48525" y="0"/>
            <a:ext cx="1895475" cy="15621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572140"/>
          </a:xfrm>
        </p:spPr>
        <p:txBody>
          <a:bodyPr>
            <a:normAutofit fontScale="92500" lnSpcReduction="20000"/>
          </a:bodyPr>
          <a:lstStyle/>
          <a:p>
            <a:pPr marL="1143000" indent="-1143000">
              <a:buNone/>
            </a:pPr>
            <a:r>
              <a:rPr lang="ru-RU" sz="4000" b="1" dirty="0" smtClean="0"/>
              <a:t>1) </a:t>
            </a:r>
            <a:r>
              <a:rPr lang="ru-RU" sz="6000" b="1" dirty="0" smtClean="0"/>
              <a:t>В          </a:t>
            </a:r>
            <a:r>
              <a:rPr lang="ru-RU" sz="4000" b="1" dirty="0" smtClean="0"/>
              <a:t> 4) </a:t>
            </a:r>
            <a:r>
              <a:rPr lang="ru-RU" sz="6000" b="1" dirty="0" smtClean="0"/>
              <a:t>ЛОБ,      </a:t>
            </a:r>
            <a:r>
              <a:rPr lang="ru-RU" sz="4000" b="1" dirty="0" smtClean="0"/>
              <a:t>7) </a:t>
            </a:r>
            <a:r>
              <a:rPr lang="ru-RU" sz="6000" b="1" dirty="0" smtClean="0"/>
              <a:t>МОХ </a:t>
            </a:r>
          </a:p>
          <a:p>
            <a:pPr marL="1143000" indent="-1143000">
              <a:buNone/>
            </a:pPr>
            <a:r>
              <a:rPr lang="ru-RU" sz="4000" b="1" dirty="0" smtClean="0"/>
              <a:t>2) </a:t>
            </a:r>
            <a:r>
              <a:rPr lang="ru-RU" sz="6000" b="1" dirty="0" smtClean="0"/>
              <a:t>ВЕЛИК</a:t>
            </a:r>
            <a:r>
              <a:rPr lang="ru-RU" sz="4000" b="1" dirty="0" smtClean="0"/>
              <a:t>5) </a:t>
            </a:r>
            <a:r>
              <a:rPr lang="ru-RU" sz="6000" b="1" dirty="0" smtClean="0"/>
              <a:t>ГОЛОВЕ-</a:t>
            </a:r>
          </a:p>
          <a:p>
            <a:pPr marL="1143000" indent="-1143000">
              <a:buNone/>
            </a:pPr>
            <a:r>
              <a:rPr lang="ru-RU" sz="4000" b="1" dirty="0" smtClean="0"/>
              <a:t>3) </a:t>
            </a:r>
            <a:r>
              <a:rPr lang="ru-RU" sz="6000" b="1" dirty="0" smtClean="0"/>
              <a:t>ТО        </a:t>
            </a:r>
            <a:r>
              <a:rPr lang="ru-RU" sz="4000" b="1" dirty="0" smtClean="0"/>
              <a:t>6) </a:t>
            </a:r>
            <a:r>
              <a:rPr lang="ru-RU" sz="6000" b="1" dirty="0" smtClean="0"/>
              <a:t>ДА</a:t>
            </a:r>
          </a:p>
          <a:p>
            <a:pPr marL="1143000" indent="-1143000">
              <a:buNone/>
            </a:pPr>
            <a:r>
              <a:rPr lang="ru-RU" sz="1600" b="1" dirty="0" smtClean="0"/>
              <a:t>---------------------------------------------------------------------------------------------------------------------------------</a:t>
            </a:r>
          </a:p>
          <a:p>
            <a:pPr marL="1143000" indent="-1143000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САМОПРОВЕРКА</a:t>
            </a:r>
          </a:p>
          <a:p>
            <a:pPr marL="1143000" indent="-1143000">
              <a:buNone/>
            </a:pPr>
            <a:endParaRPr lang="ru-RU" sz="1600" b="1" dirty="0"/>
          </a:p>
          <a:p>
            <a:pPr marL="1143000" indent="-1143000">
              <a:buNone/>
            </a:pPr>
            <a:r>
              <a:rPr lang="ru-RU" sz="4400" b="1" dirty="0" smtClean="0"/>
              <a:t>                     </a:t>
            </a:r>
          </a:p>
          <a:p>
            <a:pPr marL="1143000" indent="-1143000"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                     </a:t>
            </a:r>
            <a:r>
              <a:rPr lang="ru-RU" sz="4800" b="1" dirty="0" smtClean="0"/>
              <a:t>43          51         24       53</a:t>
            </a:r>
          </a:p>
          <a:p>
            <a:pPr marL="1143000" indent="-114300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- 19       + 10      + 29     - 46</a:t>
            </a:r>
            <a:endParaRPr lang="ru-RU" sz="4800" b="1" dirty="0"/>
          </a:p>
        </p:txBody>
      </p:sp>
      <p:pic>
        <p:nvPicPr>
          <p:cNvPr id="3079" name="Picture 7" descr="C:\Documents and Settings\Admin\Рабочий стол\анимэ\cat20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257"/>
            <a:ext cx="2714644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Admin\Рабочий стол\анимэ\images (4).jpg"/>
          <p:cNvPicPr>
            <a:picLocks noChangeAspect="1" noChangeArrowheads="1"/>
          </p:cNvPicPr>
          <p:nvPr/>
        </p:nvPicPr>
        <p:blipFill>
          <a:blip r:embed="rId2">
            <a:lum bright="55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25-17=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21-17=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23-17=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22-13=    ?</a:t>
            </a:r>
          </a:p>
          <a:p>
            <a:pPr>
              <a:buNone/>
            </a:pP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27-26=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22-18=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26-25=    ?</a:t>
            </a: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25-20=    ?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dmin\Рабочий стол\анимэ\animals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85918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Рабочий стол\анимэ\images (4).jpg"/>
          <p:cNvPicPr>
            <a:picLocks noChangeAspect="1" noChangeArrowheads="1"/>
          </p:cNvPicPr>
          <p:nvPr/>
        </p:nvPicPr>
        <p:blipFill>
          <a:blip r:embed="rId2">
            <a:lum bright="55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23-18=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17-15=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21-16=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24-18=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28-19=      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29-28=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26-17=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24-19=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28-23=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27-18=      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Admin\Рабочий стол\анимэ\animals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Рабочий стол\анимэ\images (4).jpg"/>
          <p:cNvPicPr>
            <a:picLocks noChangeAspect="1" noChangeArrowheads="1"/>
          </p:cNvPicPr>
          <p:nvPr/>
        </p:nvPicPr>
        <p:blipFill>
          <a:blip r:embed="rId2">
            <a:lum bright="55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  <a:latin typeface="Arial Black" pitchFamily="34" charset="0"/>
                <a:cs typeface="Monotxt" pitchFamily="2" charset="0"/>
              </a:rPr>
              <a:t>КОЛЕСНИЦА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22-17=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27-18=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21-18=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26-24=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20-14=      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19-16=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20-11=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17-12=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12- 7=       ?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25-23=      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Admin\Рабочий стол\анимэ\animals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C:\Documents and Settings\Admin\Рабочий стол\анимэ\home37.gif"/>
          <p:cNvPicPr>
            <a:picLocks noChangeAspect="1" noChangeArrowheads="1" noCrop="1"/>
          </p:cNvPicPr>
          <p:nvPr/>
        </p:nvPicPr>
        <p:blipFill>
          <a:blip r:embed="rId2">
            <a:lum bright="70000"/>
          </a:blip>
          <a:srcRect/>
          <a:stretch>
            <a:fillRect/>
          </a:stretch>
        </p:blipFill>
        <p:spPr bwMode="auto">
          <a:xfrm>
            <a:off x="6715108" y="3714752"/>
            <a:ext cx="2428892" cy="3143248"/>
          </a:xfrm>
          <a:prstGeom prst="rect">
            <a:avLst/>
          </a:prstGeom>
          <a:noFill/>
        </p:spPr>
      </p:pic>
      <p:pic>
        <p:nvPicPr>
          <p:cNvPr id="11" name="Picture 4" descr="C:\Documents and Settings\Admin\Рабочий стол\анимэ\home37.gif"/>
          <p:cNvPicPr>
            <a:picLocks noChangeAspect="1" noChangeArrowheads="1" noCrop="1"/>
          </p:cNvPicPr>
          <p:nvPr/>
        </p:nvPicPr>
        <p:blipFill>
          <a:blip r:embed="rId2">
            <a:lum bright="70000"/>
          </a:blip>
          <a:srcRect/>
          <a:stretch>
            <a:fillRect/>
          </a:stretch>
        </p:blipFill>
        <p:spPr bwMode="auto">
          <a:xfrm>
            <a:off x="4643438" y="3786190"/>
            <a:ext cx="2428892" cy="3071810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Рабочий стол\анимэ\home37.gif"/>
          <p:cNvPicPr>
            <a:picLocks noChangeAspect="1" noChangeArrowheads="1" noCrop="1"/>
          </p:cNvPicPr>
          <p:nvPr/>
        </p:nvPicPr>
        <p:blipFill>
          <a:blip r:embed="rId2">
            <a:lum bright="70000"/>
          </a:blip>
          <a:srcRect/>
          <a:stretch>
            <a:fillRect/>
          </a:stretch>
        </p:blipFill>
        <p:spPr bwMode="auto">
          <a:xfrm>
            <a:off x="2285984" y="3786190"/>
            <a:ext cx="2428892" cy="3071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ПЕРЕМЕНКА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501122" cy="521497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1) </a:t>
            </a:r>
            <a:r>
              <a:rPr lang="ru-RU" sz="5400" b="1" dirty="0" smtClean="0">
                <a:solidFill>
                  <a:schemeClr val="tx1"/>
                </a:solidFill>
              </a:rPr>
              <a:t>ОРЕХ,        </a:t>
            </a:r>
            <a:r>
              <a:rPr lang="ru-RU" sz="4000" b="1" dirty="0" smtClean="0">
                <a:solidFill>
                  <a:schemeClr val="tx1"/>
                </a:solidFill>
              </a:rPr>
              <a:t>4) </a:t>
            </a:r>
            <a:r>
              <a:rPr lang="ru-RU" sz="5400" b="1" dirty="0" smtClean="0">
                <a:solidFill>
                  <a:schemeClr val="tx1"/>
                </a:solidFill>
              </a:rPr>
              <a:t>РАСКУСИШЬ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2) </a:t>
            </a:r>
            <a:r>
              <a:rPr lang="ru-RU" sz="5400" b="1" dirty="0" smtClean="0">
                <a:solidFill>
                  <a:schemeClr val="tx1"/>
                </a:solidFill>
              </a:rPr>
              <a:t>НЕ              </a:t>
            </a:r>
            <a:r>
              <a:rPr lang="ru-RU" sz="4000" b="1" dirty="0" smtClean="0">
                <a:solidFill>
                  <a:schemeClr val="tx1"/>
                </a:solidFill>
              </a:rPr>
              <a:t> 5) </a:t>
            </a:r>
            <a:r>
              <a:rPr lang="ru-RU" sz="5400" b="1" dirty="0" smtClean="0">
                <a:solidFill>
                  <a:schemeClr val="tx1"/>
                </a:solidFill>
              </a:rPr>
              <a:t>ЧЕЛОВЕК-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3) </a:t>
            </a:r>
            <a:r>
              <a:rPr lang="ru-RU" sz="5400" b="1" dirty="0" smtClean="0">
                <a:solidFill>
                  <a:schemeClr val="tx1"/>
                </a:solidFill>
              </a:rPr>
              <a:t>НЕ               </a:t>
            </a:r>
            <a:r>
              <a:rPr lang="ru-RU" sz="4000" b="1" dirty="0" smtClean="0">
                <a:solidFill>
                  <a:schemeClr val="tx1"/>
                </a:solidFill>
              </a:rPr>
              <a:t>6) </a:t>
            </a:r>
            <a:r>
              <a:rPr lang="ru-RU" sz="5400" b="1" dirty="0" smtClean="0">
                <a:solidFill>
                  <a:schemeClr val="tx1"/>
                </a:solidFill>
              </a:rPr>
              <a:t>СРАЗУ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---------------------------------------------------------------------------------------------------------------------</a:t>
            </a:r>
          </a:p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САМОПРОВЕРКА</a:t>
            </a:r>
            <a:r>
              <a:rPr lang="ru-RU" sz="4800" b="1" dirty="0" smtClean="0">
                <a:solidFill>
                  <a:srgbClr val="FF0000"/>
                </a:solidFill>
              </a:rPr>
              <a:t>    </a:t>
            </a:r>
            <a:r>
              <a:rPr lang="ru-RU" sz="4800" b="1" dirty="0" smtClean="0">
                <a:solidFill>
                  <a:schemeClr val="tx1"/>
                </a:solidFill>
              </a:rPr>
              <a:t>90             85           71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</a:rPr>
              <a:t>              -  37          - 69         - 47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endParaRPr lang="ru-RU" sz="5400" b="1" dirty="0" smtClean="0">
              <a:solidFill>
                <a:schemeClr val="tx1"/>
              </a:solidFill>
            </a:endParaRPr>
          </a:p>
          <a:p>
            <a:pPr algn="l"/>
            <a:endParaRPr lang="ru-RU" sz="6000" dirty="0"/>
          </a:p>
        </p:txBody>
      </p:sp>
      <p:pic>
        <p:nvPicPr>
          <p:cNvPr id="5122" name="Picture 2" descr="C:\Documents and Settings\Admin\Рабочий стол\анимэ\Photo 0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0"/>
            <a:ext cx="1524000" cy="1524000"/>
          </a:xfrm>
          <a:prstGeom prst="rect">
            <a:avLst/>
          </a:prstGeom>
          <a:noFill/>
        </p:spPr>
      </p:pic>
      <p:pic>
        <p:nvPicPr>
          <p:cNvPr id="5125" name="Picture 5" descr="C:\Documents and Settings\Admin\Рабочий стол\анимэ\3dac96de6803d637fcc72bccn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143512"/>
            <a:ext cx="2000264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691</Words>
  <Application>Microsoft Office PowerPoint</Application>
  <PresentationFormat>Экран (4:3)</PresentationFormat>
  <Paragraphs>188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УВЛЕКАТЕЛЬНАЯ МАТЕМАТИКА сложение    вычитание</vt:lpstr>
      <vt:lpstr>КОЛЕСНИЦА 1 2 3 4 5 6 7 8 9</vt:lpstr>
      <vt:lpstr>КОЛЕСНИЦА  1 2 3 4 5 6 7 8 9</vt:lpstr>
      <vt:lpstr>КОЛЕСНИЦА  1 2 3 4 5 6 7 8 9</vt:lpstr>
      <vt:lpstr>ПЕРЕМЕНКА</vt:lpstr>
      <vt:lpstr>КОЛЕСНИЦА</vt:lpstr>
      <vt:lpstr>КОЛЕСНИЦА</vt:lpstr>
      <vt:lpstr>КОЛЕСНИЦА</vt:lpstr>
      <vt:lpstr>ПЕРЕМЕНКА</vt:lpstr>
      <vt:lpstr>КОЛЕСНИЦА</vt:lpstr>
      <vt:lpstr>КОЛЕСНИЦА</vt:lpstr>
      <vt:lpstr>КОЛЕСНИЦА</vt:lpstr>
      <vt:lpstr>ПЕРЕМЕНКА</vt:lpstr>
      <vt:lpstr>КОЛЕСНИЦА</vt:lpstr>
      <vt:lpstr>КОЛЕСНИЦА</vt:lpstr>
      <vt:lpstr>КОЛЕСНИЦА</vt:lpstr>
      <vt:lpstr>ПЕРЕМЕНКА</vt:lpstr>
      <vt:lpstr>Автор – составитель:  Бусел Ирина  Станиславовна- учитель  высшей категории.  Рецензент:  Яблокова Татьяна Викторовна- заместитель директора школы по УВР, учитель высшей категории.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КОЛЕСНИЦА</dc:title>
  <dc:creator>Admin</dc:creator>
  <cp:lastModifiedBy>Admin</cp:lastModifiedBy>
  <cp:revision>26</cp:revision>
  <dcterms:created xsi:type="dcterms:W3CDTF">2011-02-07T06:18:14Z</dcterms:created>
  <dcterms:modified xsi:type="dcterms:W3CDTF">2011-02-08T17:11:31Z</dcterms:modified>
</cp:coreProperties>
</file>