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9BBC7-B364-4221-8230-511659588FCD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70D6-6C11-40C2-A6D3-7134DDE73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670D6-6C11-40C2-A6D3-7134DDE737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88E0F-38BB-4167-9BE4-07773C63786E}" type="datetimeFigureOut">
              <a:rPr lang="ru-RU" smtClean="0"/>
              <a:pPr/>
              <a:t>31.07.2011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68AC8-2154-43DB-8751-9F61DF2E1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63;&#1090;&#1086;%20&#1089;&#1087;&#1088;&#1072;&#1074;&#1077;&#1076;&#1083;&#1080;&#1074;&#1086;\them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63;&#1090;&#1086;%20&#1089;&#1087;&#1088;&#1072;&#1074;&#1077;&#1076;&#1083;&#1080;&#1074;&#1086;\&#1079;&#1076;&#1086;&#1088;&#1086;&#1074;&#1072;&#1083;&#1082;&#1072;%20+.wma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643998" cy="2714644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Что справедливо</a:t>
            </a:r>
            <a:r>
              <a:rPr lang="ru-RU" sz="6000" b="1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«Я и Украина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Гражданское воспитание . 4 класс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000636"/>
            <a:ext cx="4000528" cy="157163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Подготовила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ОШ № 18 г. Артемовска </a:t>
            </a:r>
            <a:b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Бусел И.С.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K:\Новая папка\Я и Украина СПРАВЕДЛИВОСТЬ\087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68"/>
            <a:ext cx="2714644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СПРАВЕДЛИВЫЙ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8286808" cy="5429264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000" b="1" dirty="0"/>
              <a:t>ЙЫВАРП</a:t>
            </a:r>
            <a:r>
              <a:rPr lang="ru-RU" sz="4000" b="1" dirty="0" smtClean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/>
              <a:t> РЕВНЫЙ,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/>
              <a:t>ВИЛЬЙЫНПРА</a:t>
            </a:r>
            <a:r>
              <a:rPr lang="ru-RU" sz="4000" b="1" dirty="0"/>
              <a:t>, </a:t>
            </a:r>
            <a:endParaRPr lang="ru-RU" sz="4000" b="1" dirty="0" smtClean="0"/>
          </a:p>
          <a:p>
            <a:pPr>
              <a:buFont typeface="Wingdings" pitchFamily="2" charset="2"/>
              <a:buChar char="v"/>
            </a:pPr>
            <a:r>
              <a:rPr lang="ru-RU" sz="4000" b="1" dirty="0" smtClean="0"/>
              <a:t>НЫЙЗАКНО</a:t>
            </a:r>
            <a:r>
              <a:rPr lang="ru-RU" sz="4000" b="1" dirty="0"/>
              <a:t>;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ПРАВЫЙ,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 ВЕРНЫЙ, 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ПРАВИЛЬНЫЙ, 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C00000"/>
                </a:solidFill>
              </a:rPr>
              <a:t>ЗАКОННЫЙ;</a:t>
            </a:r>
          </a:p>
          <a:p>
            <a:endParaRPr lang="ru-RU" dirty="0"/>
          </a:p>
        </p:txBody>
      </p:sp>
      <p:pic>
        <p:nvPicPr>
          <p:cNvPr id="24579" name="Picture 3" descr="K:\Новая папка\Я и Украина СПРАВЕДЛИВОСТЬ\326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1785950" cy="1452540"/>
          </a:xfrm>
          <a:prstGeom prst="rect">
            <a:avLst/>
          </a:prstGeom>
          <a:noFill/>
        </p:spPr>
      </p:pic>
      <p:pic>
        <p:nvPicPr>
          <p:cNvPr id="24584" name="Picture 8" descr="K:\Новая папка\Я и Украина СПРАВЕДЛИВОСТЬ\532820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071942"/>
            <a:ext cx="2786082" cy="27860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:\Новая папка\Я и Украина СПРАВЕДЛИВОСТЬ\1244302440_i-1224.jpg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1500174"/>
            <a:ext cx="20002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714356"/>
            <a:ext cx="200026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0" y="0"/>
            <a:ext cx="3643306" cy="50720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СПРАВЕДЛИВЫЙ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643306" y="500042"/>
            <a:ext cx="2714644" cy="3429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ПРАВЫЙ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214290"/>
            <a:ext cx="3000396" cy="3857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верный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728" y="2786058"/>
            <a:ext cx="3286148" cy="37862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правильный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29124" y="2500306"/>
            <a:ext cx="2928958" cy="3929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законный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857224" y="4929198"/>
            <a:ext cx="806824" cy="2393576"/>
          </a:xfrm>
          <a:custGeom>
            <a:avLst/>
            <a:gdLst>
              <a:gd name="connsiteX0" fmla="*/ 531907 w 806824"/>
              <a:gd name="connsiteY0" fmla="*/ 0 h 2393576"/>
              <a:gd name="connsiteX1" fmla="*/ 496048 w 806824"/>
              <a:gd name="connsiteY1" fmla="*/ 1488142 h 2393576"/>
              <a:gd name="connsiteX2" fmla="*/ 47812 w 806824"/>
              <a:gd name="connsiteY2" fmla="*/ 1290918 h 2393576"/>
              <a:gd name="connsiteX3" fmla="*/ 782918 w 806824"/>
              <a:gd name="connsiteY3" fmla="*/ 2223247 h 2393576"/>
              <a:gd name="connsiteX4" fmla="*/ 191248 w 806824"/>
              <a:gd name="connsiteY4" fmla="*/ 2312894 h 239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824" h="2393576">
                <a:moveTo>
                  <a:pt x="531907" y="0"/>
                </a:moveTo>
                <a:cubicBezTo>
                  <a:pt x="554318" y="636494"/>
                  <a:pt x="576730" y="1272989"/>
                  <a:pt x="496048" y="1488142"/>
                </a:cubicBezTo>
                <a:cubicBezTo>
                  <a:pt x="415366" y="1703295"/>
                  <a:pt x="0" y="1168401"/>
                  <a:pt x="47812" y="1290918"/>
                </a:cubicBezTo>
                <a:cubicBezTo>
                  <a:pt x="95624" y="1413436"/>
                  <a:pt x="759012" y="2052918"/>
                  <a:pt x="782918" y="2223247"/>
                </a:cubicBezTo>
                <a:cubicBezTo>
                  <a:pt x="806824" y="2393576"/>
                  <a:pt x="499036" y="2353235"/>
                  <a:pt x="191248" y="231289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929454" y="4000504"/>
            <a:ext cx="717176" cy="2456329"/>
          </a:xfrm>
          <a:custGeom>
            <a:avLst/>
            <a:gdLst>
              <a:gd name="connsiteX0" fmla="*/ 645458 w 717176"/>
              <a:gd name="connsiteY0" fmla="*/ 0 h 2456329"/>
              <a:gd name="connsiteX1" fmla="*/ 609600 w 717176"/>
              <a:gd name="connsiteY1" fmla="*/ 2043952 h 2456329"/>
              <a:gd name="connsiteX2" fmla="*/ 0 w 717176"/>
              <a:gd name="connsiteY2" fmla="*/ 2456329 h 2456329"/>
              <a:gd name="connsiteX3" fmla="*/ 0 w 717176"/>
              <a:gd name="connsiteY3" fmla="*/ 2456329 h 245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176" h="2456329">
                <a:moveTo>
                  <a:pt x="645458" y="0"/>
                </a:moveTo>
                <a:cubicBezTo>
                  <a:pt x="681317" y="817282"/>
                  <a:pt x="717176" y="1634564"/>
                  <a:pt x="609600" y="2043952"/>
                </a:cubicBezTo>
                <a:cubicBezTo>
                  <a:pt x="502024" y="2453340"/>
                  <a:pt x="0" y="2456329"/>
                  <a:pt x="0" y="2456329"/>
                </a:cubicBezTo>
                <a:lnTo>
                  <a:pt x="0" y="245632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357554" y="6572272"/>
            <a:ext cx="1357881" cy="285728"/>
          </a:xfrm>
          <a:custGeom>
            <a:avLst/>
            <a:gdLst>
              <a:gd name="connsiteX0" fmla="*/ 0 w 1344706"/>
              <a:gd name="connsiteY0" fmla="*/ 0 h 179294"/>
              <a:gd name="connsiteX1" fmla="*/ 1021977 w 1344706"/>
              <a:gd name="connsiteY1" fmla="*/ 179294 h 179294"/>
              <a:gd name="connsiteX2" fmla="*/ 1344706 w 1344706"/>
              <a:gd name="connsiteY2" fmla="*/ 0 h 179294"/>
              <a:gd name="connsiteX3" fmla="*/ 1344706 w 1344706"/>
              <a:gd name="connsiteY3" fmla="*/ 0 h 17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706" h="179294">
                <a:moveTo>
                  <a:pt x="0" y="0"/>
                </a:moveTo>
                <a:cubicBezTo>
                  <a:pt x="398929" y="89647"/>
                  <a:pt x="797859" y="179294"/>
                  <a:pt x="1021977" y="179294"/>
                </a:cubicBezTo>
                <a:cubicBezTo>
                  <a:pt x="1246095" y="179294"/>
                  <a:pt x="1344706" y="0"/>
                  <a:pt x="1344706" y="0"/>
                </a:cubicBezTo>
                <a:lnTo>
                  <a:pt x="1344706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552141" y="6436659"/>
            <a:ext cx="1183341" cy="256989"/>
          </a:xfrm>
          <a:custGeom>
            <a:avLst/>
            <a:gdLst>
              <a:gd name="connsiteX0" fmla="*/ 561788 w 1183341"/>
              <a:gd name="connsiteY0" fmla="*/ 0 h 256989"/>
              <a:gd name="connsiteX1" fmla="*/ 77694 w 1183341"/>
              <a:gd name="connsiteY1" fmla="*/ 215153 h 256989"/>
              <a:gd name="connsiteX2" fmla="*/ 1027953 w 1183341"/>
              <a:gd name="connsiteY2" fmla="*/ 251012 h 256989"/>
              <a:gd name="connsiteX3" fmla="*/ 1010024 w 1183341"/>
              <a:gd name="connsiteY3" fmla="*/ 251012 h 2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3341" h="256989">
                <a:moveTo>
                  <a:pt x="561788" y="0"/>
                </a:moveTo>
                <a:cubicBezTo>
                  <a:pt x="280894" y="86659"/>
                  <a:pt x="0" y="173318"/>
                  <a:pt x="77694" y="215153"/>
                </a:cubicBezTo>
                <a:cubicBezTo>
                  <a:pt x="155388" y="256988"/>
                  <a:pt x="872565" y="245036"/>
                  <a:pt x="1027953" y="251012"/>
                </a:cubicBezTo>
                <a:cubicBezTo>
                  <a:pt x="1183341" y="256989"/>
                  <a:pt x="1096682" y="254000"/>
                  <a:pt x="1010024" y="25101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9" name="Picture 9" descr="K:\Новая папка\Я и Украина СПРАВЕДЛИВОСТЬ\22025724_3459883_194106_216989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571744"/>
            <a:ext cx="1571604" cy="3095626"/>
          </a:xfrm>
          <a:prstGeom prst="rect">
            <a:avLst/>
          </a:prstGeom>
          <a:noFill/>
        </p:spPr>
      </p:pic>
      <p:pic>
        <p:nvPicPr>
          <p:cNvPr id="49" name="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9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14511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Я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2285992"/>
            <a:ext cx="8643998" cy="428628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Водитель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Мальчишка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Мясник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Кот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А</a:t>
            </a:r>
            <a:r>
              <a:rPr lang="ru-RU" dirty="0" smtClean="0">
                <a:solidFill>
                  <a:srgbClr val="C00000"/>
                </a:solidFill>
              </a:rPr>
              <a:t>двокат</a:t>
            </a:r>
          </a:p>
          <a:p>
            <a:endParaRPr lang="ru-RU" dirty="0"/>
          </a:p>
        </p:txBody>
      </p:sp>
      <p:pic>
        <p:nvPicPr>
          <p:cNvPr id="26626" name="Picture 2" descr="K:\Новая папка\Я и Украина СПРАВЕДЛИВОСТЬ\1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8" y="1643050"/>
            <a:ext cx="2095492" cy="2228839"/>
          </a:xfrm>
          <a:prstGeom prst="rect">
            <a:avLst/>
          </a:prstGeom>
          <a:noFill/>
        </p:spPr>
      </p:pic>
      <p:pic>
        <p:nvPicPr>
          <p:cNvPr id="26627" name="Picture 3" descr="K:\Новая папка\Я и Украина СПРАВЕДЛИВОСТЬ\1268827887_81180845_1----8916-218-59-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890840" cy="2828925"/>
          </a:xfrm>
          <a:prstGeom prst="rect">
            <a:avLst/>
          </a:prstGeom>
          <a:noFill/>
        </p:spPr>
      </p:pic>
      <p:pic>
        <p:nvPicPr>
          <p:cNvPr id="26628" name="Picture 4" descr="K:\Новая папка\Я и Украина СПРАВЕДЛИВОСТЬ\819435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428868"/>
            <a:ext cx="1357322" cy="1295402"/>
          </a:xfrm>
          <a:prstGeom prst="rect">
            <a:avLst/>
          </a:prstGeom>
          <a:noFill/>
        </p:spPr>
      </p:pic>
      <p:pic>
        <p:nvPicPr>
          <p:cNvPr id="26631" name="Picture 7" descr="K:\Новая папка\Я и Украина СПРАВЕДЛИВОСТЬ\1a240309f4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357562"/>
            <a:ext cx="1924058" cy="1706554"/>
          </a:xfrm>
          <a:prstGeom prst="rect">
            <a:avLst/>
          </a:prstGeom>
          <a:noFill/>
        </p:spPr>
      </p:pic>
      <p:pic>
        <p:nvPicPr>
          <p:cNvPr id="26632" name="Picture 8" descr="K:\Новая папка\Я и Украина СПРАВЕДЛИВОСТЬ\f20110423043546-advokat_engelsk_advokatdrkt_nordisk_familjebo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429108"/>
            <a:ext cx="1714512" cy="2428892"/>
          </a:xfrm>
          <a:prstGeom prst="rect">
            <a:avLst/>
          </a:prstGeom>
          <a:noFill/>
        </p:spPr>
      </p:pic>
      <p:pic>
        <p:nvPicPr>
          <p:cNvPr id="26634" name="Picture 10" descr="K:\Новая папка\Я и Украина СПРАВЕДЛИВОСТЬ\animaciy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285728"/>
            <a:ext cx="2857520" cy="1812915"/>
          </a:xfrm>
          <a:prstGeom prst="rect">
            <a:avLst/>
          </a:prstGeom>
          <a:noFill/>
        </p:spPr>
      </p:pic>
      <p:pic>
        <p:nvPicPr>
          <p:cNvPr id="26635" name="Picture 11" descr="K:\Новая папка\Я и Украина СПРАВЕДЛИВОСТЬ\aw-2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251200" cy="237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:\Новая папка\Я и Украина СПРАВЕДЛИВОСТЬ\femid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2838" y="3071810"/>
            <a:ext cx="2751162" cy="37861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40005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4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6500" b="1" dirty="0" smtClean="0">
                <a:solidFill>
                  <a:srgbClr val="FF0000"/>
                </a:solidFill>
                <a:latin typeface="Comic Sans MS" pitchFamily="66" charset="0"/>
              </a:rPr>
              <a:t>СПРАВЕДЛИВОСТЬ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–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ЕСТЬ ПОСТОЯННОЕ СТРЕМЛЕНИЕ ЦЕНИТЬ КАЖДОГО ПО ДОБРЫМ ДЕЛАМ ЕГО</a:t>
            </a:r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…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7654" name="Picture 6" descr="K:\Новая папка\Я и Украина СПРАВЕДЛИВОСТЬ\f20110520204509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66"/>
            <a:ext cx="2971800" cy="2928934"/>
          </a:xfrm>
          <a:prstGeom prst="rect">
            <a:avLst/>
          </a:prstGeom>
          <a:noFill/>
        </p:spPr>
      </p:pic>
      <p:pic>
        <p:nvPicPr>
          <p:cNvPr id="2050" name="Picture 2" descr="K:\Новая папка\Я и Украина СПРАВЕДЛИВОСТЬ\20090421194451_vopro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571875"/>
            <a:ext cx="2962275" cy="328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sz="3100" b="1" i="1" dirty="0">
                <a:solidFill>
                  <a:srgbClr val="00B050"/>
                </a:solidFill>
              </a:rPr>
              <a:t>И ПУСТЬ БЫВАЕТ В ЖИЗНИ НЕЛЕГКО,</a:t>
            </a: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</a:rPr>
              <a:t>И НЕ ВСЕГДА СУДЬБА ТЕБЕ ПОСЛУШНА, -</a:t>
            </a: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</a:rPr>
              <a:t>ЖИВИ КРАСИВО, ВОЛЬНО, ШИРОКО,</a:t>
            </a: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</a:rPr>
              <a:t>ЛЮБИ ЛЮДЕЙ – СВЕТЛО И ПРОСТОДУШНО!</a:t>
            </a: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</a:rPr>
              <a:t>ИЩИ СВОЮ ДОРОГУ С МАЛЫХ ЛЕТ, </a:t>
            </a: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</a:rPr>
              <a:t>УВЕРЕННО ВПЕРЕД ИДИ СКВОЗЬ ГОДЫ,</a:t>
            </a: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</a:rPr>
              <a:t>ОСТАВЬ НА ЭТОЙ ЛУЧШЕЙ ИЗ ПЛАНЕТ</a:t>
            </a:r>
            <a:r>
              <a:rPr lang="ru-RU" sz="3100" b="1" dirty="0">
                <a:solidFill>
                  <a:srgbClr val="00B050"/>
                </a:solidFill>
              </a:rPr>
              <a:t/>
            </a:r>
            <a:br>
              <a:rPr lang="ru-RU" sz="3100" b="1" dirty="0">
                <a:solidFill>
                  <a:srgbClr val="00B050"/>
                </a:solidFill>
              </a:rPr>
            </a:br>
            <a:r>
              <a:rPr lang="ru-RU" sz="3100" b="1" i="1" dirty="0">
                <a:solidFill>
                  <a:srgbClr val="00B050"/>
                </a:solidFill>
              </a:rPr>
              <a:t>СВОЙ ЯРКИЙ СЛЕД, СВОИ ЖИВЫЕ ВСХОДЫ!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8675" name="Picture 3" descr="K:\Новая папка\Я и Украина СПРАВЕДЛИВОСТЬ\00198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14818"/>
            <a:ext cx="642942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42876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До новых встреч!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9699" name="Picture 3" descr="K:\Новая папка\Я и Украина СПРАВЕДЛИВОСТЬ\62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143380"/>
            <a:ext cx="1346216" cy="128588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1f2b67dc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214290"/>
            <a:ext cx="792961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K:\Новая папка\Я и Украина СПРАВЕДЛИВОСТЬ\8382150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398" y="3929066"/>
            <a:ext cx="5643602" cy="26432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786182" y="285729"/>
            <a:ext cx="5143536" cy="214313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Comic Sans MS" pitchFamily="66" charset="0"/>
              </a:rPr>
              <a:t>Здравствуйте!!!</a:t>
            </a:r>
            <a:endParaRPr lang="ru-RU" sz="5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здоровалка +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072206"/>
            <a:ext cx="304800" cy="304800"/>
          </a:xfrm>
          <a:prstGeom prst="rect">
            <a:avLst/>
          </a:prstGeom>
        </p:spPr>
      </p:pic>
      <p:pic>
        <p:nvPicPr>
          <p:cNvPr id="5122" name="Picture 2" descr="C:\Documents and Settings\Admin\Рабочий стол\Новая папка\0906b563a84428228eddfdbfcc1d4a67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85762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2" y="500040"/>
          <a:ext cx="8572556" cy="6143670"/>
        </p:xfrm>
        <a:graphic>
          <a:graphicData uri="http://schemas.openxmlformats.org/drawingml/2006/table">
            <a:tbl>
              <a:tblPr/>
              <a:tblGrid>
                <a:gridCol w="475906"/>
                <a:gridCol w="475906"/>
                <a:gridCol w="475906"/>
                <a:gridCol w="475906"/>
                <a:gridCol w="475906"/>
                <a:gridCol w="475906"/>
                <a:gridCol w="475906"/>
                <a:gridCol w="475906"/>
                <a:gridCol w="475906"/>
                <a:gridCol w="475906"/>
                <a:gridCol w="476687"/>
                <a:gridCol w="476687"/>
                <a:gridCol w="476687"/>
                <a:gridCol w="476687"/>
                <a:gridCol w="476687"/>
                <a:gridCol w="476687"/>
                <a:gridCol w="476687"/>
                <a:gridCol w="476687"/>
              </a:tblGrid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у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Ж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ю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с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п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р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д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З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ч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в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и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м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ы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7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ю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о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з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а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т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л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>
                          <a:latin typeface="Times New Roman"/>
                          <a:ea typeface="Times New Roman"/>
                        </a:rPr>
                        <a:t>Ь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н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latin typeface="Times New Roman"/>
                          <a:ea typeface="Times New Roman"/>
                        </a:rPr>
                        <a:t>ы</a:t>
                      </a: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>
                          <a:latin typeface="Times New Roman"/>
                          <a:ea typeface="Times New Roman"/>
                        </a:rPr>
                        <a:t>е</a:t>
                      </a: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b="1" dirty="0">
                        <a:latin typeface="Times New Roman"/>
                        <a:ea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</a:rPr>
              <a:t>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</a:rPr>
              <a:t>МЫ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K:\Новая папка\Я и Украина СПРАВЕДЛИВОСТЬ\6955201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500090"/>
            <a:ext cx="378618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9"/>
            <a:ext cx="8429684" cy="3314722"/>
          </a:xfrm>
        </p:spPr>
        <p:txBody>
          <a:bodyPr>
            <a:normAutofit fontScale="90000"/>
          </a:bodyPr>
          <a:lstStyle/>
          <a:p>
            <a:r>
              <a:rPr lang="ru-RU" sz="3600" i="1" dirty="0"/>
              <a:t>ШЕЛ ПО БЕРЕГУ ПЕТУХ</a:t>
            </a:r>
            <a:r>
              <a:rPr lang="ru-RU" sz="3600" i="1" dirty="0" smtClean="0"/>
              <a:t>,</a:t>
            </a:r>
            <a:br>
              <a:rPr lang="ru-RU" sz="3600" i="1" dirty="0" smtClean="0"/>
            </a:br>
            <a:r>
              <a:rPr lang="ru-RU" sz="3600" i="1" dirty="0" smtClean="0"/>
              <a:t> </a:t>
            </a:r>
            <a:r>
              <a:rPr lang="ru-RU" sz="3600" i="1" dirty="0"/>
              <a:t>ПОСКОЛЬЗНУЛСЯ – В РЕЧКУ БУХ!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/>
              <a:t>БУДЕТ ЗНАТЬ ПЕТУХ,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ЧТО </a:t>
            </a:r>
            <a:r>
              <a:rPr lang="ru-RU" sz="3600" i="1" dirty="0"/>
              <a:t>ВПРЕДЬ НАДО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ПОД </a:t>
            </a:r>
            <a:r>
              <a:rPr lang="ru-RU" sz="3600" i="1" dirty="0"/>
              <a:t>НОГИ СМОТРЕТЬ!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857496"/>
            <a:ext cx="5929354" cy="1571636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невнимательность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K:\Новая папка\Я и Украина СПРАВЕДЛИВОСТЬ\954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3929090" cy="3000396"/>
          </a:xfrm>
          <a:prstGeom prst="rect">
            <a:avLst/>
          </a:prstGeom>
          <a:noFill/>
        </p:spPr>
      </p:pic>
      <p:pic>
        <p:nvPicPr>
          <p:cNvPr id="18440" name="Picture 8" descr="K:\Новая папка\Я и Украина СПРАВЕДЛИВОСТЬ\69490753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214578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ПЕТЯ </a:t>
            </a:r>
            <a:r>
              <a:rPr lang="ru-RU" sz="4000" i="1" dirty="0"/>
              <a:t>ДРАТЬСЯ ЛЮБИТ ОЧЕНЬ, С НИМ ИГРАТЬ НИКТО НЕ ХОЧЕТ.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/>
              <a:t>НА ДРУЗЕЙ НЕ ДУЙСЯ, БРАТ, САМ ТЫ В ЭТОМ ВИНОВАТ!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недружелюбный, забияка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K:\Новая папка\Я и Украина СПРАВЕДЛИВОСТЬ\69490747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357430"/>
            <a:ext cx="2285984" cy="2928958"/>
          </a:xfrm>
          <a:prstGeom prst="rect">
            <a:avLst/>
          </a:prstGeom>
          <a:noFill/>
        </p:spPr>
      </p:pic>
      <p:pic>
        <p:nvPicPr>
          <p:cNvPr id="5" name="Picture 3" descr="K:\Новая папка\Я и Украина СПРАВЕДЛИВОСТЬ\954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643314"/>
            <a:ext cx="392909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/>
          <a:lstStyle/>
          <a:p>
            <a:r>
              <a:rPr lang="ru-RU" sz="3600" i="1" dirty="0"/>
              <a:t>МЫ В ПОХОД ВЧЕРА ХОДИЛИ,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/>
              <a:t>ТАМ ИЗ ЛУЖИ  НАПИЛИСЬ,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/>
              <a:t>В ЖИВОТЕ У НАШЕЙ ЛИЛИ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/>
              <a:t>3 ЛЯГУШКИ ЗАВЕЛИСЬ!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неосторожность</a:t>
            </a:r>
            <a:r>
              <a:rPr lang="ru-RU" sz="4000" b="1" i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нарушение правил Т.Б.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K:\Новая папка\Я и Украина СПРАВЕДЛИВОСТЬ\954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71744"/>
            <a:ext cx="3929090" cy="3000396"/>
          </a:xfrm>
          <a:prstGeom prst="rect">
            <a:avLst/>
          </a:prstGeom>
          <a:noFill/>
        </p:spPr>
      </p:pic>
      <p:pic>
        <p:nvPicPr>
          <p:cNvPr id="20482" name="Picture 2" descr="K:\Новая папка\Я и Украина СПРАВЕДЛИВОСТЬ\reptilii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97100"/>
            <a:ext cx="1362075" cy="1485900"/>
          </a:xfrm>
          <a:prstGeom prst="rect">
            <a:avLst/>
          </a:prstGeom>
          <a:noFill/>
        </p:spPr>
      </p:pic>
      <p:pic>
        <p:nvPicPr>
          <p:cNvPr id="6" name="Picture 2" descr="K:\Новая папка\Я и Украина СПРАВЕДЛИВОСТЬ\reptilii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6190"/>
            <a:ext cx="1362075" cy="1485900"/>
          </a:xfrm>
          <a:prstGeom prst="rect">
            <a:avLst/>
          </a:prstGeom>
          <a:noFill/>
        </p:spPr>
      </p:pic>
      <p:pic>
        <p:nvPicPr>
          <p:cNvPr id="7" name="Picture 2" descr="K:\Новая папка\Я и Украина СПРАВЕДЛИВОСТЬ\reptilii-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0"/>
            <a:ext cx="1362075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365442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ЕГОРУШКА </a:t>
            </a:r>
            <a:r>
              <a:rPr lang="ru-RU" sz="4000" i="1" dirty="0"/>
              <a:t>– </a:t>
            </a:r>
            <a:r>
              <a:rPr lang="ru-RU" sz="4000" i="1" dirty="0" smtClean="0"/>
              <a:t>ЕГОР</a:t>
            </a:r>
            <a:br>
              <a:rPr lang="ru-RU" sz="4000" i="1" dirty="0" smtClean="0"/>
            </a:br>
            <a:r>
              <a:rPr lang="ru-RU" sz="4000" i="1" dirty="0" smtClean="0"/>
              <a:t> </a:t>
            </a:r>
            <a:r>
              <a:rPr lang="ru-RU" sz="4000" i="1" dirty="0"/>
              <a:t>ПОЛЕЗ ЧЕРЕЗ ЗАБОР,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/>
              <a:t>ЗА ГВОЗДЬ ЗАЦЕПИЛСЯ</a:t>
            </a:r>
            <a:r>
              <a:rPr lang="ru-RU" sz="4000" i="1" dirty="0" smtClean="0"/>
              <a:t>,</a:t>
            </a:r>
            <a:br>
              <a:rPr lang="ru-RU" sz="4000" i="1" dirty="0" smtClean="0"/>
            </a:br>
            <a:r>
              <a:rPr lang="ru-RU" sz="4000" i="1" dirty="0" smtClean="0"/>
              <a:t> </a:t>
            </a:r>
            <a:r>
              <a:rPr lang="ru-RU" sz="4000" i="1" dirty="0"/>
              <a:t>ВИСИТ, ГОЛОСИТ: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/>
              <a:t>- СНИМИТЕ С ЗАБОРА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БЕДНОГО </a:t>
            </a:r>
            <a:r>
              <a:rPr lang="ru-RU" sz="4000" i="1" dirty="0"/>
              <a:t>ЕГОРА!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FF0000"/>
                </a:solidFill>
              </a:rPr>
              <a:t>нарушение Т.Б.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K:\Новая папка\Я и Украина СПРАВЕДЛИВОСТЬ\954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429000"/>
            <a:ext cx="3929090" cy="3000396"/>
          </a:xfrm>
          <a:prstGeom prst="rect">
            <a:avLst/>
          </a:prstGeom>
          <a:noFill/>
        </p:spPr>
      </p:pic>
      <p:pic>
        <p:nvPicPr>
          <p:cNvPr id="21506" name="Picture 2" descr="K:\Новая папка\Я и Украина СПРАВЕДЛИВОСТЬ\69490760_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1928826" cy="3556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>Я </a:t>
            </a: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ЗНАЮ: ПРИРОДА ДАЕТ ЧЕЛОВЕКУ КОСТИ,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НО МЫШЦЫ ЧЕЛОВЕК ДАЕТ СЕБЕ САМ, </a:t>
            </a: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>ДЛЯ </a:t>
            </a: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ЭТОГО НУЖНО ТРУДИТЬСЯ!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Я ЗНАЮ: ЖИЗНЬ ДАЕТ ЛЮДЯМ ПУТЬ, 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НО ВСТРЕЧИ В ПУТИ МЫ ДАЕМ СЕБЕ САМИ, </a:t>
            </a: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>ДЛЯ </a:t>
            </a: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ЭТОГО НУЖНО ТРУДИТЬСЯ.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 ПЕРЕСТАВЛЯТЬ МОИ </a:t>
            </a: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>НОГИ</a:t>
            </a:r>
            <a:b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>НЕ </a:t>
            </a: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БУДЕТ НИКТО</a:t>
            </a: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>! ТОЛЬКО САМ!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ПРОЖИТЬ СВОЮ </a:t>
            </a: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>ЖИЗНЬ</a:t>
            </a:r>
            <a:b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Я МОГУ ТОЛЬКО САМ!</a:t>
            </a:r>
            <a: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b="1" i="1" dirty="0">
                <a:solidFill>
                  <a:srgbClr val="FF0000"/>
                </a:solidFill>
                <a:latin typeface="Comic Sans MS" pitchFamily="66" charset="0"/>
              </a:rPr>
              <a:t>НА ЭТУ РАБОТУ РАБОТНИКА НЕ НАЙМЕШЬ!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K:\Новая папка\Я и Украина СПРАВЕДЛИВОСТЬ\69490770_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786322"/>
            <a:ext cx="3143272" cy="2071678"/>
          </a:xfrm>
          <a:prstGeom prst="rect">
            <a:avLst/>
          </a:prstGeom>
          <a:noFill/>
        </p:spPr>
      </p:pic>
      <p:pic>
        <p:nvPicPr>
          <p:cNvPr id="22531" name="Picture 3" descr="K:\Новая папка\Я и Украина СПРАВЕДЛИВОСТЬ\472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143107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4324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ЖИЗНЬ ДАНА</a:t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 НА ДОБРЫЕ ДЕЛА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K:\Новая папка\Я и Украина СПРАВЕДЛИВОСТЬ\0a19570cad552cc9b94bd6c64f54d5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864399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149</Words>
  <Application>Microsoft Office PowerPoint</Application>
  <PresentationFormat>Экран (4:3)</PresentationFormat>
  <Paragraphs>100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Что справедливо?  «Я и Украина».  Гражданское воспитание . 4 класс </vt:lpstr>
      <vt:lpstr>Здравствуйте!!!</vt:lpstr>
      <vt:lpstr>Слайд 3</vt:lpstr>
      <vt:lpstr>ШЕЛ ПО БЕРЕГУ ПЕТУХ,  ПОСКОЛЬЗНУЛСЯ – В РЕЧКУ БУХ! БУДЕТ ЗНАТЬ ПЕТУХ,  ЧТО ВПРЕДЬ НАДО  ПОД НОГИ СМОТРЕТЬ! </vt:lpstr>
      <vt:lpstr> ПЕТЯ ДРАТЬСЯ ЛЮБИТ ОЧЕНЬ, С НИМ ИГРАТЬ НИКТО НЕ ХОЧЕТ. НА ДРУЗЕЙ НЕ ДУЙСЯ, БРАТ, САМ ТЫ В ЭТОМ ВИНОВАТ! </vt:lpstr>
      <vt:lpstr>МЫ В ПОХОД ВЧЕРА ХОДИЛИ, ТАМ ИЗ ЛУЖИ  НАПИЛИСЬ, В ЖИВОТЕ У НАШЕЙ ЛИЛИ  3 ЛЯГУШКИ ЗАВЕЛИСЬ! </vt:lpstr>
      <vt:lpstr> ЕГОРУШКА – ЕГОР  ПОЛЕЗ ЧЕРЕЗ ЗАБОР, ЗА ГВОЗДЬ ЗАЦЕПИЛСЯ,  ВИСИТ, ГОЛОСИТ: - СНИМИТЕ С ЗАБОРА  БЕДНОГО ЕГОРА! </vt:lpstr>
      <vt:lpstr> Я ЗНАЮ: ПРИРОДА ДАЕТ ЧЕЛОВЕКУ КОСТИ, НО МЫШЦЫ ЧЕЛОВЕК ДАЕТ СЕБЕ САМ,  ДЛЯ ЭТОГО НУЖНО ТРУДИТЬСЯ! Я ЗНАЮ: ЖИЗНЬ ДАЕТ ЛЮДЯМ ПУТЬ,  НО ВСТРЕЧИ В ПУТИ МЫ ДАЕМ СЕБЕ САМИ,  ДЛЯ ЭТОГО НУЖНО ТРУДИТЬСЯ.  ПЕРЕСТАВЛЯТЬ МОИ НОГИ НЕ БУДЕТ НИКТО! ТОЛЬКО САМ! ПРОЖИТЬ СВОЮ ЖИЗНЬ  Я МОГУ ТОЛЬКО САМ! НА ЭТУ РАБОТУ РАБОТНИКА НЕ НАЙМЕШЬ! </vt:lpstr>
      <vt:lpstr>ЖИЗНЬ ДАНА  НА ДОБРЫЕ ДЕЛА   </vt:lpstr>
      <vt:lpstr>СПРАВЕДЛИВЫЙ</vt:lpstr>
      <vt:lpstr>Слайд 11</vt:lpstr>
      <vt:lpstr>Я</vt:lpstr>
      <vt:lpstr>Слайд 13</vt:lpstr>
      <vt:lpstr>И ПУСТЬ БЫВАЕТ В ЖИЗНИ НЕЛЕГКО, И НЕ ВСЕГДА СУДЬБА ТЕБЕ ПОСЛУШНА, - ЖИВИ КРАСИВО, ВОЛЬНО, ШИРОКО, ЛЮБИ ЛЮДЕЙ – СВЕТЛО И ПРОСТОДУШНО! ИЩИ СВОЮ ДОРОГУ С МАЛЫХ ЛЕТ,  УВЕРЕННО ВПЕРЕД ИДИ СКВОЗЬ ГОДЫ, ОСТАВЬ НА ЭТОЙ ЛУЧШЕЙ ИЗ ПЛАНЕТ СВОЙ ЯРКИЙ СЛЕД, СВОИ ЖИВЫЕ ВСХОДЫ! </vt:lpstr>
      <vt:lpstr>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справедливо?   «Я и Украина». Гражданское воспитание . 4 класс </dc:title>
  <dc:creator>Admin</dc:creator>
  <cp:lastModifiedBy>Admin</cp:lastModifiedBy>
  <cp:revision>26</cp:revision>
  <dcterms:created xsi:type="dcterms:W3CDTF">2011-07-26T06:14:57Z</dcterms:created>
  <dcterms:modified xsi:type="dcterms:W3CDTF">2011-07-31T05:15:00Z</dcterms:modified>
</cp:coreProperties>
</file>