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62" r:id="rId4"/>
    <p:sldId id="261" r:id="rId5"/>
    <p:sldId id="259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42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9E8D-4D5D-4382-B09F-9EAFFE9D80B5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8FFD3-F76B-4767-868C-D7F0425F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ФАУСЕ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ЦИТАТА ЮМА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ХОР. УЧЕНИКИ МЛАДШИХ КЛАССОВ СТАНОВЯТСЯ ПЛОХИМИ В ДАЛЬНЕ? …ХУЖЕ УСВАИВАЮТ… ИХ ВНИМАНИЕ  СТАНОВИТСЯ РАССЕННЫМ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(ЦИТАТА </a:t>
            </a:r>
            <a:r>
              <a:rPr lang="ru-RU" b="1" smtClean="0"/>
              <a:t>ОБ ЭВОЛЮЦИИ + БУНИНА) ЧЕЛОВ. </a:t>
            </a:r>
            <a:r>
              <a:rPr lang="ru-RU" b="1" dirty="0" smtClean="0"/>
              <a:t>РАЗУМНЫМ НЕ ТОГО, КТО ГЕНЕТИКУ И МОЗГ,</a:t>
            </a:r>
            <a:r>
              <a:rPr lang="ru-RU" b="1" baseline="0" dirty="0" smtClean="0"/>
              <a:t> А ТОГО, КТО НА МОЗГ НАПИСАЛ «ТЕКСТ» (ОПЫТ), «ПОСТРОИЛ» МОЗГ, РАЗВИЛ ДУХ</a:t>
            </a:r>
            <a:endParaRPr lang="ru-RU" dirty="0" smtClean="0"/>
          </a:p>
          <a:p>
            <a:r>
              <a:rPr lang="ru-RU" b="1" dirty="0" smtClean="0"/>
              <a:t>УЧЕНЫЕ… ВНЕ ЗАВИСИМОСТИ ОТ РОДА ЛИЧНОГО ОПЫТА МЕНЯЕТСЯ КАЧЕСТВО И ПЛОТНОСТЬ НЕЙРОННОЙ СЕТИ, РОСТ ЩУПАЛЕЦ, ВЕЛИЧИНА НЕРВНЫХ ВОЛОКОН… </a:t>
            </a:r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СОЗДАЕТ ПРАВИЛЬНЫЙ ТЕКСТ: КАЧЕСТВЕННАЯ СРЕДА, ДУХ-НР ЖИЗНЬ, ТРИЕДИНОЕ ОБРАЗОВАНИЕ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ВСТУПАЕТ В СВОИ ВЛАДЕНИЯ ПРОСТРАНСТВО ВОСПИТАНИЯ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ДОНОСИТЬ ДО СОЗНАНИЯ ДЕТЕЙ МЫСЛЬ, МАЛО РОДИТЬСЯ ФИЗИЧЕСКИ, ВАЖНО УСПЕТЬ РОДИТЬСЯ КАК ЧЕЛОВЕК ДУХОВНЫЙ, УЧИТЬСЯ НЕ ПОТОМУ, ЧТО УМНОМУ И ОБРАЗОВАННОМУ ЛУЧШЕ И ВЫГОДНЕЕ, А ПОТОМУ, ЧТО ОБУЧЕНИЕ И ОБРАЗОВАНИЕ – ФУНДАМЕНТ СТРОИТЕЛЬСТВА МОЗГА, ЛИЧНОСТИ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БОЖЕСТВЕННАЯ ЗАГАДКА ПРИРОДЫ – РОЖДЕНИЕ В ГЛУБИНАХ МЫСЛИ, КОТОРАЯ МЕНЯЕТ КАЧЕСТВО ГЕНЕТИЧЕНСКОГО ОПЫТА.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ЦИТАТАТЫ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РЕРИХА И УЧЕНИКА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МНОГО ОТВЕТОВ,         ЭТО ПРОИСХОДИТ ПОТОМУ, ЧТО МИР РЕБЕНКА В МЛАДШИХ КЛАССАХ ЦЕЛОСТЕН, А В СТАРШИХ - РАСКОЛОТ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ЭТОМ ПРОИСХОДИТ ВНУТРИ РЕБЕНКА? «ЗАЖИГАЕТСЯ МНОЖЕСТВО ЛАМПОЧЕК»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ТАКОЙ УДИВИТЕЛЬНЫЙ ПРЕКРАСНЫЙ МИР, ГДЕ ВСЕ ЕДИНО: ЗАПАХИ…   ЗАХВАТЫВАЕТСЯ ХОРОВОДОМ НОВЫХ МЫСЛЕЙ, АССОЦИАЦИЙ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ДЕТСКАЯ МЫСЛЬ НЕПРЕРЫВНА И ОНА ТВОРИТ ЗАРОЖДАЮЩУЮСЯ ЛИЧНОСТЬ, ЕЁ СТЕРЖЕНЬ… ЧЕМ БОЛЬШЕ ЗАГОРАЕТСЯ, ТЕМ БОЛЬШЕ НЕСТАНДАРТНЫХ ОТКРЫТИЙ: УРА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УИКАЛЬНОЕ ЯВЛЕНИЕ ОБЪЯСНЯЮТ УЧЕНЫЕ: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МОЗГЕ НЕЙРОНОВ БОЛЬШЕ, ЧЕМ ЗВЕЗД ВО ВСЕЛЕННОЙ</a:t>
            </a:r>
            <a:endParaRPr lang="ru-RU" b="1" dirty="0" smtClean="0"/>
          </a:p>
          <a:p>
            <a:r>
              <a:rPr lang="ru-RU" b="1" dirty="0" smtClean="0"/>
              <a:t>НО ВОТ ПЕРЕХОДИТ</a:t>
            </a:r>
            <a:r>
              <a:rPr lang="ru-RU" b="1" baseline="0" dirty="0" smtClean="0"/>
              <a:t> В СТАРШИЕ КЛАССЫ… </a:t>
            </a:r>
            <a:r>
              <a:rPr lang="ru-RU" b="1" dirty="0" smtClean="0"/>
              <a:t>МИР РАЗВАЛИВАЕТСЯ НА КУСКИ, НЕ СВЯЗАННЫХ НИ ДРУГ С ДРУГОМ, НИ В КАРТИНКУ,</a:t>
            </a:r>
            <a:r>
              <a:rPr lang="ru-RU" b="1" baseline="0" dirty="0" smtClean="0"/>
              <a:t> </a:t>
            </a:r>
            <a:r>
              <a:rPr lang="ru-RU" b="1" dirty="0" smtClean="0"/>
              <a:t>ОСТАЕТСЯ</a:t>
            </a:r>
            <a:r>
              <a:rPr lang="ru-RU" b="1" baseline="0" dirty="0" smtClean="0"/>
              <a:t> СМЯТЕНИЕ И ГЛУХОЕ НЕПРИЯТИЕ </a:t>
            </a:r>
            <a:r>
              <a:rPr lang="ru-RU" b="1" dirty="0" smtClean="0"/>
              <a:t>ОСНОВА </a:t>
            </a:r>
            <a:r>
              <a:rPr lang="ru-RU" b="1" dirty="0" smtClean="0"/>
              <a:t>ТАКОГО РАЗВИТИЯ ЛЕЖИТ В ПРИУЧЕНИИ К УМСТВЕННОМУ ТРУДУ …НЕ К ЗАУЧИВАНИЮ И ПОВТОРЕНИЮ А К «ЗАЖИГАНИЮ ЛАМПОЧЕК</a:t>
            </a:r>
            <a:r>
              <a:rPr lang="ru-RU" b="1" dirty="0" smtClean="0"/>
              <a:t>»         ЦИТАТА РЕРИХА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НУЖНО ИСКАТЬ НЕДОСТАЮЩЕЕ ЗВЕНО </a:t>
            </a:r>
          </a:p>
          <a:p>
            <a:r>
              <a:rPr lang="ru-RU" b="1" dirty="0" smtClean="0"/>
              <a:t>КУЛЬТУРА КАК СЛЕДСТВИЕ «ЛУЧШИХ НАКОПЛЕНИЙ ЗНАНИЙ» В ВИДЕ МАТЕР. ОБЪЕКТОВ И КУЛЬТУРА ДУХА, КАК ФОРМА СУЩЕСТВОВАНИЯ ДУХА, СВОБОДНО ПРОЯВЛЯЮЩЕГОСЯ ЧЕРЕЗ РАЗВИВАЮЩЕЕСЯ СОЗНАНИЕ</a:t>
            </a:r>
            <a:r>
              <a:rPr lang="ru-RU" b="1" baseline="0" dirty="0" smtClean="0"/>
              <a:t> . НА ЭТОМ ТРИЕДИНСТВЕ Д. ОСНОВЫВАТЬСЯ ОБРАЗОВАТЕЛЬНЫЙ МИР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ЦИТАТА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УШИНСКОГО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ИЗВЕСТНО МНОГО СПОСОБОВ РАЗВИТИЯ УМСТВЕННЫХ СПОСОБНОСТЕЙ ДЕТЕЙ. ГП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РАССМАТРИВАЕТ ПРОБЛЕМУ С Т.З. ТРИЕДИНСТВА ОБРАЗОВАТ МИРА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b="1" dirty="0" smtClean="0"/>
          </a:p>
          <a:p>
            <a:r>
              <a:rPr lang="ru-RU" b="1" dirty="0" smtClean="0"/>
              <a:t>ОТМЕТКА</a:t>
            </a:r>
            <a:r>
              <a:rPr lang="ru-RU" b="1" baseline="0" dirty="0" smtClean="0"/>
              <a:t> – МЕРА ОТРАЖЕНИЯ УРОВНЯ ЗНАНИЙ, МЕРА ДИДАКТИЧЕСКОГ</a:t>
            </a:r>
            <a:r>
              <a:rPr lang="ru-RU" b="1" dirty="0" smtClean="0"/>
              <a:t>О ВОЗДЕЙСТВИЯ, СПОСОБ</a:t>
            </a:r>
            <a:r>
              <a:rPr lang="ru-RU" b="1" baseline="0" dirty="0" smtClean="0"/>
              <a:t> ПРИНУЖДЕНИЯ В АВТОРИТАРНОЙ СИСТЕМЕ. СТИМУЛИРУЕТ ПАМЯТЬ, ВНИМАНИЕ, ВОЛЮ, НО…      </a:t>
            </a:r>
            <a:r>
              <a:rPr lang="ru-RU" b="1" dirty="0" smtClean="0"/>
              <a:t>В</a:t>
            </a:r>
            <a:r>
              <a:rPr lang="ru-RU" b="1" baseline="0" dirty="0" smtClean="0"/>
              <a:t> ОСНОВЕ ПОЛУЧЕНИЯ ОТМЕТКИ – СТРАХ, СОЦИАЛЬНАЯ УСТРЕМЛЕННОСТЬ, ОТТЕНКИ ЧЕСТОЛЮБИЯ</a:t>
            </a:r>
          </a:p>
          <a:p>
            <a:r>
              <a:rPr lang="ru-RU" b="1" baseline="0" dirty="0" smtClean="0"/>
              <a:t>ЭМОЦИОНАЛЬНОЕ ОЦЕНОЧНОЕ СУЖДЕНИЕ РАЗВИВАЕТ СТРЕМЛЕНИЕ ОВЛАДЕНИЯ ЗНАНИЯМИ, ПОЗНАВАТЕЛЬНУЮ АКТИВНОСТЬ, СОТРУДНИЧЕСТВО У-У</a:t>
            </a:r>
          </a:p>
          <a:p>
            <a:r>
              <a:rPr lang="ru-RU" b="1" baseline="0" dirty="0" smtClean="0">
                <a:solidFill>
                  <a:srgbClr val="FF0000"/>
                </a:solidFill>
              </a:rPr>
              <a:t>НА УРОКЕ - КОЛЛЕКТИВНАЯ ПОЗНАВАТЕЛЬНАЯ ДЕЯТЕЛЬНОСТЬ, МНОЖЕСТВЕННОСТЬ ЛИЧНЫХ ПОЗИЦИЙ, ИХ КОЛЛЕКТИВНАЯ И ЛИЧНАЯ ОЦЕНКА-САМООЦЕНКА</a:t>
            </a:r>
          </a:p>
          <a:p>
            <a:r>
              <a:rPr lang="ru-RU" b="1" baseline="0" dirty="0" smtClean="0">
                <a:solidFill>
                  <a:srgbClr val="FF0000"/>
                </a:solidFill>
              </a:rPr>
              <a:t>УЧИТЕЛЬ – ЧЕЛОВЕК ИЗ БУДУЩЕГО. В ПРОЦЕССЕ ПОЗНАВАТЕЛЬНОЙ ДЕЯТЕЛЬНОСТИ СОЗДАЕТ УСЛОВИЯ ДЛЯ АКТИВНОЙ УНИВЕРСАЛЬНОЙ РАБОТЫ МОЗГА И СЕРДЦА, «ЗАЖИГАЕТ ЛАМПОЧКИ»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baseline="0" dirty="0" smtClean="0"/>
              <a:t> НАЧАТЬ С ЗАГЛАВИЯ     ,</a:t>
            </a:r>
            <a:r>
              <a:rPr lang="ru-RU" b="1" dirty="0" smtClean="0"/>
              <a:t> СО СПОСОБНОСТЬЮ ВОСПРИНИМАТЬ МИР НА МНОГИХ УРОВНЯХ ОДНОВРЕМЕННО    ЦИТАТА ШНИТКЕ</a:t>
            </a:r>
          </a:p>
          <a:p>
            <a:r>
              <a:rPr lang="ru-RU" b="1" dirty="0" smtClean="0"/>
              <a:t>ВООБЩЕ-ТО,</a:t>
            </a:r>
            <a:r>
              <a:rPr lang="ru-RU" b="1" baseline="0" dirty="0" smtClean="0"/>
              <a:t> </a:t>
            </a:r>
            <a:r>
              <a:rPr lang="ru-RU" b="1" dirty="0" smtClean="0"/>
              <a:t> КУЛЬТУРНОЕ ПРОЯВЛЕНИЕ ДУХА – СЛОЖНОЕ И ПРОСТОЕ ЯВЛЕНИЕ:</a:t>
            </a:r>
            <a:r>
              <a:rPr lang="ru-RU" b="1" baseline="0" dirty="0" smtClean="0"/>
              <a:t> ВСЯ ЭВОЛЮЦИОННАЯ РАБОТА МОЗГА ПРИВОДИТ К «ЗАЖИГАЛИСЬ» -  ДЛЯ ЗАКРЕПЛЕНИЯ НАРАБОТАННОГО ПРОЯВЛЕНИЯ НУЖНО ПРИЛОЖЕНИЕ СИЛ УМА И СЕРДЦА.                         </a:t>
            </a:r>
            <a:r>
              <a:rPr lang="ru-RU" b="1" dirty="0" smtClean="0"/>
              <a:t> </a:t>
            </a:r>
            <a:r>
              <a:rPr lang="ru-RU" b="1" baseline="0" dirty="0" smtClean="0"/>
              <a:t> </a:t>
            </a:r>
            <a:r>
              <a:rPr lang="ru-RU" b="1" dirty="0" smtClean="0"/>
              <a:t>ЭТОТ ПРОЦЕСС</a:t>
            </a:r>
            <a:r>
              <a:rPr lang="ru-RU" b="1" baseline="0" dirty="0" smtClean="0"/>
              <a:t> ПОДОБЕН НАХОЖДЕНИЮ ЗОЛОТОНОСНОЙ ЖИЛЫ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ЦИТАТА ТЮТЧЕВА                       В ОСНОВЕ ЭТО8ГО</a:t>
            </a:r>
            <a:r>
              <a:rPr lang="ru-RU" b="1" baseline="0" dirty="0" smtClean="0"/>
              <a:t> ЯВЛЕНИЯ </a:t>
            </a:r>
            <a:r>
              <a:rPr lang="ru-RU" b="1" dirty="0" smtClean="0"/>
              <a:t>ЛЕЖИТ…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СОВСЕМ ПРОСТО ПОНЯТЬ, ЧТО Я ПОДРАЗУМЕВАЮ ПОД ТЕРМИНОМ ДУХОВНОЕ ОЦЕНИВАНИЕ.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ЛИТЕР. И ПОЭЗИЯ – БЛАГОДАТНОЕ ЯВЛЕНИЕ, САМОЙ ОСНОВОЙ СВЯЗАННОЕ С ЧЕЛОВЕЧЕСКИМ РАЗУМОМ, С ЕГО ДУХОМ </a:t>
            </a:r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(ЦИТАТА БРОДСКОГО) (ЦИТАТ ГЕССЕ НА СЛЕД СЛАЙДЕ)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(ШИРЕ  О КЛАССИКЕ ЦИТАТА ГЕССЕ)                  ПО МНОЖЕСТВУ МЕЛОЧЕЙ УЗНАТЬ, «ИМЕЕШЬ ЛИ ДЕЛО С ТАЕМ, ЗА ЧЕМ ЧТО-ТО СКРЫВАЕТСЯ».                </a:t>
            </a:r>
          </a:p>
          <a:p>
            <a:r>
              <a:rPr lang="ru-RU" b="1" dirty="0" smtClean="0"/>
              <a:t>ЦИТАТА ТЮТЧЕВА</a:t>
            </a:r>
            <a:r>
              <a:rPr lang="ru-RU" b="1" baseline="0" dirty="0" smtClean="0"/>
              <a:t>                                  </a:t>
            </a:r>
            <a:r>
              <a:rPr lang="ru-RU" b="1" dirty="0" smtClean="0"/>
              <a:t>ПОПРОБУЕМ УГЛУБИТЬ, РАСШИРИТЬ СПОСОБНОСТЬ ОБЫЧНОГО ШК. ПРОЧТЕНИЯ</a:t>
            </a:r>
            <a:r>
              <a:rPr lang="ru-RU" b="1" baseline="0" dirty="0" smtClean="0"/>
              <a:t> </a:t>
            </a:r>
            <a:r>
              <a:rPr lang="ru-RU" b="1" dirty="0" smtClean="0"/>
              <a:t>РАЗБОР</a:t>
            </a:r>
            <a:r>
              <a:rPr lang="ru-RU" b="1" baseline="0" dirty="0" smtClean="0"/>
              <a:t>  </a:t>
            </a:r>
            <a:r>
              <a:rPr lang="ru-RU" b="1" dirty="0" smtClean="0"/>
              <a:t>СТИХА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СТРОКИ ГОВОРЯТ О СИЛЬНОМ ВНУТРЕННЕ ДВИЖЕНИИ ДУШИ ПОЭТА, …«ПРИРОДА В РЕЧКЕ НАМ ИЗОБРАЗИЛА СКОЛЬЗЯЩИЙ МИР СОЗНАНЬЯ СВОЕГО» ЗАБОЛОЦКИЙ</a:t>
            </a:r>
          </a:p>
          <a:p>
            <a:r>
              <a:rPr lang="ru-RU" b="1" dirty="0" smtClean="0"/>
              <a:t>НЕ СКОПИРОВАЛ, А СОТВОРИЛ СВОЮ ЖИВУЮ МЫСЛЬ</a:t>
            </a:r>
          </a:p>
          <a:p>
            <a:r>
              <a:rPr lang="ru-RU" b="1" baseline="0" dirty="0" smtClean="0"/>
              <a:t>ИЗЮМИНКА – МЫСЛЬ, ЧТО ИСКУССТВО НЕ ПОВТОРЯЕТ ЖИЗНЬ, А ВСЕГДА ТАОРИТ СВОЙ НОВЫЙ МИР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(ЦИТАТА ФЕТА О ДВОЯКОЙ СПОСОБНОСТИ ВОСПРИЯТИЯ)               ВОТ ЕЩЁ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 ИЗУЧАЕМОЕ СТИХОТВОРЕНИЕ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РЕАЛЬНАЯ КАРТИНКА ПРИРОДЫ, А ВИДЕНИЕ, МИРАЖ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ОКОНЧАНИЕ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ДУХ. ОЦЕНИВАНИЕ ПОМОГЛО НАМ ПОНЯТЬ, ЧТО ПОДЛИННОЕ ИС-ВО ТРЕБУЕТ ПОГРУЖЕНИЯ В СЕБЯ, В ГЛУБИНУ СОСТВ. ДУХ. МИРА, ПОМОГЛО ГЛУБЖЕ ВОСПРИНЯТЬ ПОЭТИЧЕСКИ СТРОКИ, ВНУТРЕННИЙ МИР ПОЭТА, НО  И ПОЗНАТЬ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СВОЮ ДУШУ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FFD3-F76B-4767-868C-D7F0425F985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РАЗВИТИЕ НАВЫКОВ ДУХОВНОГО ОЦЕНИВАНИЯ НА УРОКАХ СЛОВЕСНОСТИ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«Душа – дар моего духа другому человеку»</a:t>
            </a:r>
          </a:p>
          <a:p>
            <a:pPr algn="r">
              <a:buNone/>
            </a:pPr>
            <a:r>
              <a:rPr lang="ru-RU" b="1" dirty="0" smtClean="0"/>
              <a:t>Михаил Бахтин</a:t>
            </a:r>
            <a:endParaRPr lang="ru-RU" b="1" dirty="0"/>
          </a:p>
        </p:txBody>
      </p:sp>
      <p:pic>
        <p:nvPicPr>
          <p:cNvPr id="1027" name="Picture 3" descr="C:\Users\Админ\Downloads\3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038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FF0000"/>
                </a:solidFill>
              </a:rPr>
              <a:t>Два мира властвуют </a:t>
            </a:r>
            <a:r>
              <a:rPr lang="ru-RU" sz="2700" b="1" i="1" dirty="0" err="1" smtClean="0">
                <a:solidFill>
                  <a:srgbClr val="FF0000"/>
                </a:solidFill>
              </a:rPr>
              <a:t>отвека</a:t>
            </a:r>
            <a:r>
              <a:rPr lang="ru-RU" sz="2700" b="1" i="1" dirty="0" smtClean="0">
                <a:solidFill>
                  <a:srgbClr val="FF0000"/>
                </a:solidFill>
              </a:rPr>
              <a:t>, Два равноправных бытия: Один объемлет человека, Другой – душа и жизнь </a:t>
            </a:r>
            <a:r>
              <a:rPr lang="ru-RU" sz="2700" b="1" i="1" dirty="0" err="1" smtClean="0">
                <a:solidFill>
                  <a:srgbClr val="FF0000"/>
                </a:solidFill>
              </a:rPr>
              <a:t>моя</a:t>
            </a:r>
            <a:r>
              <a:rPr lang="ru-RU" sz="2200" b="1" i="1" dirty="0" err="1" smtClean="0">
                <a:solidFill>
                  <a:srgbClr val="FF0000"/>
                </a:solidFill>
              </a:rPr>
              <a:t>.</a:t>
            </a:r>
            <a:r>
              <a:rPr lang="ru-RU" sz="2200" dirty="0" err="1" smtClean="0">
                <a:solidFill>
                  <a:srgbClr val="FF0000"/>
                </a:solidFill>
              </a:rPr>
              <a:t>А.Фет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Горные вершины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Спят во тьме ночной;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Тихие долины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Полны свежей мглой;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Не пылит дорога,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Не дрожат листы</a:t>
            </a:r>
            <a:r>
              <a:rPr lang="ru-RU" sz="2600" b="1" i="1" dirty="0" smtClean="0">
                <a:solidFill>
                  <a:srgbClr val="0070C0"/>
                </a:solidFill>
              </a:rPr>
              <a:t>...</a:t>
            </a:r>
            <a:r>
              <a:rPr lang="ru-RU" sz="2600" b="1" dirty="0" smtClean="0">
                <a:solidFill>
                  <a:srgbClr val="0070C0"/>
                </a:solidFill>
              </a:rPr>
              <a:t/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Подожди немного,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Отдохнешь и ты.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C000"/>
                </a:solidFill>
              </a:rPr>
              <a:t>Уж не жду от жизни ничего я.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C000"/>
                </a:solidFill>
              </a:rPr>
              <a:t>И не жаль мне прошлого ничуть.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C000"/>
                </a:solidFill>
              </a:rPr>
              <a:t>Я ищу свободы и покоя,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C000"/>
                </a:solidFill>
              </a:rPr>
              <a:t>Я б хотел забыться и заснуть.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Недоволен стою и тих,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Я, создатель миров моих, -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Где искусственны небеса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хрустальная спит река.</a:t>
            </a:r>
            <a:r>
              <a:rPr lang="ru-RU" sz="2400" b="1" dirty="0" smtClean="0"/>
              <a:t> 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7iskusstv.com/2014/Nomer10/Lejzerovich12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4038600" cy="30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7iskusstv.com/2014/Nomer10/Lejzerovich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67200"/>
            <a:ext cx="3657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Душа – дар моего духа другому человеку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i="1" dirty="0" smtClean="0"/>
              <a:t>«Эволюция начинается не с изменения </a:t>
            </a:r>
            <a:r>
              <a:rPr lang="ru-RU" sz="3800" b="1" i="1" dirty="0" smtClean="0"/>
              <a:t>генотипа</a:t>
            </a:r>
            <a:r>
              <a:rPr lang="ru-RU" sz="3800" i="1" dirty="0" smtClean="0"/>
              <a:t>,</a:t>
            </a:r>
            <a:endParaRPr lang="ru-RU" sz="3800" dirty="0" smtClean="0"/>
          </a:p>
          <a:p>
            <a:pPr>
              <a:buNone/>
            </a:pPr>
            <a:r>
              <a:rPr lang="ru-RU" sz="3800" i="1" dirty="0" smtClean="0"/>
              <a:t> а с изменения </a:t>
            </a:r>
            <a:r>
              <a:rPr lang="ru-RU" sz="3800" b="1" i="1" dirty="0" smtClean="0"/>
              <a:t>фенотипа</a:t>
            </a:r>
            <a:r>
              <a:rPr lang="ru-RU" sz="3800" i="1" dirty="0" smtClean="0"/>
              <a:t>, которое постепенно </a:t>
            </a:r>
            <a:endParaRPr lang="ru-RU" sz="3800" dirty="0" smtClean="0"/>
          </a:p>
          <a:p>
            <a:pPr>
              <a:buNone/>
            </a:pPr>
            <a:r>
              <a:rPr lang="ru-RU" sz="3800" i="1" dirty="0" smtClean="0"/>
              <a:t>оформляется  в изменение      генотипа».</a:t>
            </a:r>
            <a:endParaRPr lang="ru-RU" sz="3800" dirty="0" smtClean="0"/>
          </a:p>
          <a:p>
            <a:pPr>
              <a:buNone/>
            </a:pPr>
            <a:r>
              <a:rPr lang="ru-RU" sz="3200" dirty="0" smtClean="0"/>
              <a:t>                                  И. Шмальгаузен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 smtClean="0"/>
              <a:t> </a:t>
            </a:r>
          </a:p>
          <a:p>
            <a:pPr algn="ctr">
              <a:buNone/>
            </a:pPr>
            <a:r>
              <a:rPr lang="ru-RU" sz="3800" b="1" i="1" dirty="0" smtClean="0"/>
              <a:t>Формы прошлого – всего лишь камни,</a:t>
            </a:r>
            <a:endParaRPr lang="ru-RU" sz="3800" b="1" dirty="0" smtClean="0"/>
          </a:p>
          <a:p>
            <a:pPr algn="ctr">
              <a:buNone/>
            </a:pPr>
            <a:r>
              <a:rPr lang="ru-RU" sz="3800" b="1" i="1" dirty="0" smtClean="0"/>
              <a:t>слагающие Завтрашний День.</a:t>
            </a:r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                                                                                                 			</a:t>
            </a:r>
            <a:r>
              <a:rPr lang="ru-RU" sz="3200" dirty="0" smtClean="0"/>
              <a:t>С.Рерих</a:t>
            </a:r>
            <a:endParaRPr lang="ru-RU" sz="38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/>
              <a:t>«</a:t>
            </a:r>
            <a:r>
              <a:rPr lang="ru-RU" sz="3300" b="1" i="1" dirty="0" smtClean="0"/>
              <a:t>Только человек дивится</a:t>
            </a:r>
          </a:p>
          <a:p>
            <a:pPr>
              <a:buNone/>
            </a:pPr>
            <a:r>
              <a:rPr lang="ru-RU" sz="3300" b="1" i="1" dirty="0" smtClean="0"/>
              <a:t> своему собственному </a:t>
            </a:r>
          </a:p>
          <a:p>
            <a:pPr>
              <a:buNone/>
            </a:pPr>
            <a:r>
              <a:rPr lang="ru-RU" sz="3300" b="1" i="1" dirty="0" smtClean="0"/>
              <a:t>существованию, думает о </a:t>
            </a:r>
          </a:p>
          <a:p>
            <a:pPr>
              <a:buNone/>
            </a:pPr>
            <a:r>
              <a:rPr lang="ru-RU" sz="3300" b="1" i="1" dirty="0" smtClean="0"/>
              <a:t>нем. Это его главное отличие</a:t>
            </a:r>
          </a:p>
          <a:p>
            <a:pPr>
              <a:buNone/>
            </a:pPr>
            <a:r>
              <a:rPr lang="ru-RU" sz="3300" b="1" i="1" dirty="0" smtClean="0"/>
              <a:t> от прочих существ, </a:t>
            </a:r>
          </a:p>
          <a:p>
            <a:pPr>
              <a:buNone/>
            </a:pPr>
            <a:r>
              <a:rPr lang="ru-RU" sz="3300" b="1" i="1" dirty="0" smtClean="0"/>
              <a:t>которые еще в раю, в </a:t>
            </a:r>
          </a:p>
          <a:p>
            <a:pPr>
              <a:buNone/>
            </a:pPr>
            <a:r>
              <a:rPr lang="ru-RU" sz="3300" b="1" i="1" dirty="0" err="1" smtClean="0"/>
              <a:t>недумании</a:t>
            </a:r>
            <a:r>
              <a:rPr lang="ru-RU" sz="3300" b="1" i="1" dirty="0" smtClean="0"/>
              <a:t> о себе. Но ведь и </a:t>
            </a:r>
          </a:p>
          <a:p>
            <a:pPr>
              <a:buNone/>
            </a:pPr>
            <a:r>
              <a:rPr lang="ru-RU" sz="3300" b="1" i="1" dirty="0" smtClean="0"/>
              <a:t>люди отличаются друг от друга </a:t>
            </a:r>
          </a:p>
          <a:p>
            <a:pPr>
              <a:buNone/>
            </a:pPr>
            <a:r>
              <a:rPr lang="ru-RU" sz="3300" b="1" i="1" dirty="0" smtClean="0"/>
              <a:t> степенью, мерой этого</a:t>
            </a:r>
          </a:p>
          <a:p>
            <a:pPr>
              <a:buNone/>
            </a:pPr>
            <a:r>
              <a:rPr lang="ru-RU" sz="3300" b="1" i="1" dirty="0" smtClean="0"/>
              <a:t> удивления</a:t>
            </a:r>
            <a:r>
              <a:rPr lang="ru-RU" sz="3300" b="1" dirty="0" smtClean="0"/>
              <a:t>».                  </a:t>
            </a:r>
            <a:r>
              <a:rPr lang="ru-RU" sz="2900" b="1" dirty="0" smtClean="0"/>
              <a:t>          </a:t>
            </a:r>
            <a:r>
              <a:rPr lang="ru-RU" sz="2600" dirty="0" smtClean="0"/>
              <a:t>И.Бунин</a:t>
            </a:r>
            <a:endParaRPr lang="ru-RU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300" b="1" i="1" dirty="0" smtClean="0">
                <a:solidFill>
                  <a:srgbClr val="FF0000"/>
                </a:solidFill>
              </a:rPr>
              <a:t>Он не жалел себя.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300" b="1" i="1" dirty="0" smtClean="0">
                <a:solidFill>
                  <a:srgbClr val="FF0000"/>
                </a:solidFill>
              </a:rPr>
              <a:t>Всю жизнь он шел вперед.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300" b="1" i="1" dirty="0" smtClean="0">
                <a:solidFill>
                  <a:srgbClr val="FF0000"/>
                </a:solidFill>
              </a:rPr>
              <a:t>И он родился.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dirty="0" smtClean="0"/>
              <a:t>          </a:t>
            </a:r>
            <a:r>
              <a:rPr lang="ru-RU" sz="2600" dirty="0" smtClean="0"/>
              <a:t>Овчинников Артем, </a:t>
            </a:r>
          </a:p>
          <a:p>
            <a:pPr algn="r">
              <a:buNone/>
            </a:pPr>
            <a:r>
              <a:rPr lang="ru-RU" sz="2600" dirty="0" smtClean="0"/>
              <a:t>16 лет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Users\Админ\Downloads\3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906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685801"/>
            <a:ext cx="3505200" cy="4419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r>
              <a:rPr lang="ru-RU" sz="3500" dirty="0" smtClean="0"/>
              <a:t>«</a:t>
            </a:r>
            <a:r>
              <a:rPr lang="ru-RU" sz="3500" i="1" dirty="0" smtClean="0"/>
              <a:t>Ум обладает способностью соединять все идеи, </a:t>
            </a:r>
            <a:endParaRPr lang="ru-RU" sz="3500" dirty="0" smtClean="0"/>
          </a:p>
          <a:p>
            <a:pPr algn="ctr">
              <a:buNone/>
            </a:pPr>
            <a:r>
              <a:rPr lang="ru-RU" sz="3500" i="1" dirty="0" smtClean="0"/>
              <a:t>между которыми не возникает противоречий</a:t>
            </a:r>
            <a:r>
              <a:rPr lang="ru-RU" sz="3500" dirty="0" smtClean="0"/>
              <a:t>»</a:t>
            </a:r>
          </a:p>
          <a:p>
            <a:pPr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Д.Юм «Трактат о человеческой природе»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Admin\Рабочий стол\Femmes-poules-s.pn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Vieux-Faust-s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57200"/>
            <a:ext cx="25895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\Downloads\snow_window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57200"/>
            <a:ext cx="2133600" cy="289560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/>
              <a:t>«… </a:t>
            </a:r>
            <a:r>
              <a:rPr lang="ru-RU" sz="2400" b="1" i="1" dirty="0" smtClean="0"/>
              <a:t>чтобы развивать наши собственные мысли, мы должны впитывать факты и впечатления </a:t>
            </a:r>
            <a:endParaRPr lang="ru-RU" sz="2400" b="1" dirty="0" smtClean="0"/>
          </a:p>
          <a:p>
            <a:pPr algn="ctr"/>
            <a:r>
              <a:rPr lang="ru-RU" sz="2400" b="1" i="1" dirty="0" smtClean="0"/>
              <a:t>и усваивать их, сравнивая и размышляя, </a:t>
            </a:r>
            <a:endParaRPr lang="ru-RU" sz="2400" b="1" dirty="0" smtClean="0"/>
          </a:p>
          <a:p>
            <a:pPr algn="ctr"/>
            <a:r>
              <a:rPr lang="ru-RU" sz="2400" b="1" i="1" dirty="0" smtClean="0"/>
              <a:t>и таким образом обогащать процесс мышления</a:t>
            </a:r>
            <a:r>
              <a:rPr lang="ru-RU" sz="2400" b="1" dirty="0" smtClean="0"/>
              <a:t>»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С. Рерих «Творческая мысль», 1941г</a:t>
            </a:r>
          </a:p>
          <a:p>
            <a:endParaRPr lang="ru-RU" sz="1200" dirty="0"/>
          </a:p>
        </p:txBody>
      </p:sp>
      <p:pic>
        <p:nvPicPr>
          <p:cNvPr id="5" name="Рисунок 4" descr="C:\Users\Админ\Downloads\images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095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Админ\Downloads\нейроны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1001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\Downloads\image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581400"/>
            <a:ext cx="4343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 * КУЛЬТУРА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ДУХОВНОСТЬ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Культура как материальная и духовная основа развития личности – связующее звено триединства. Объединяет разрозненный мир внутри ребенка во всем многообразии</a:t>
            </a:r>
          </a:p>
        </p:txBody>
      </p:sp>
      <p:pic>
        <p:nvPicPr>
          <p:cNvPr id="5" name="Содержимое 4" descr="http://tvorets-zhizni.ru/wp-content/uploads/2012/08/Mozg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ownloads\13825252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524000"/>
            <a:ext cx="23622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\Downloads\СЕРДЦЕ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57600"/>
            <a:ext cx="4352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/>
              <a:t>Ш.А.Амонашвили</a:t>
            </a:r>
            <a:r>
              <a:rPr lang="ru-RU" sz="3200" b="1" dirty="0" smtClean="0"/>
              <a:t> «Оценка в школе жизни»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«Учитель – человек из будущего»</a:t>
            </a:r>
          </a:p>
          <a:p>
            <a:pPr algn="ctr">
              <a:buNone/>
            </a:pPr>
            <a:r>
              <a:rPr lang="ru-RU" b="1" dirty="0" smtClean="0"/>
              <a:t>«… </a:t>
            </a:r>
            <a:r>
              <a:rPr lang="ru-RU" b="1" i="1" dirty="0" smtClean="0"/>
              <a:t>ни один наставник не должен забывать, </a:t>
            </a:r>
            <a:endParaRPr lang="ru-RU" b="1" dirty="0" smtClean="0"/>
          </a:p>
          <a:p>
            <a:pPr algn="ctr">
              <a:buNone/>
            </a:pPr>
            <a:r>
              <a:rPr lang="ru-RU" b="1" i="1" dirty="0" smtClean="0"/>
              <a:t>что его главнейшая обязанность состоит </a:t>
            </a:r>
            <a:endParaRPr lang="ru-RU" b="1" dirty="0" smtClean="0"/>
          </a:p>
          <a:p>
            <a:pPr algn="ctr">
              <a:buNone/>
            </a:pPr>
            <a:r>
              <a:rPr lang="ru-RU" b="1" i="1" dirty="0" smtClean="0"/>
              <a:t>в приучении воспитанников к умственному труду</a:t>
            </a:r>
            <a:endParaRPr lang="ru-RU" b="1" dirty="0" smtClean="0"/>
          </a:p>
          <a:p>
            <a:pPr algn="ctr">
              <a:buNone/>
            </a:pPr>
            <a:r>
              <a:rPr lang="ru-RU" b="1" i="1" dirty="0" smtClean="0"/>
              <a:t> и что эта обязанность более важна,</a:t>
            </a:r>
            <a:endParaRPr lang="ru-RU" b="1" dirty="0" smtClean="0"/>
          </a:p>
          <a:p>
            <a:pPr algn="ctr">
              <a:buNone/>
            </a:pPr>
            <a:r>
              <a:rPr lang="ru-RU" b="1" i="1" dirty="0" smtClean="0"/>
              <a:t> нежели передача самого предмета</a:t>
            </a:r>
            <a:r>
              <a:rPr lang="ru-RU" b="1" dirty="0" smtClean="0"/>
              <a:t>»</a:t>
            </a:r>
          </a:p>
          <a:p>
            <a:pPr algn="r">
              <a:buNone/>
            </a:pPr>
            <a:endParaRPr lang="ru-RU" sz="2200" dirty="0" smtClean="0"/>
          </a:p>
          <a:p>
            <a:pPr algn="r">
              <a:buNone/>
            </a:pPr>
            <a:r>
              <a:rPr lang="ru-RU" sz="2200" dirty="0" smtClean="0"/>
              <a:t>К. Д. Ушинский</a:t>
            </a:r>
          </a:p>
          <a:p>
            <a:endParaRPr lang="ru-RU" dirty="0"/>
          </a:p>
        </p:txBody>
      </p:sp>
      <p:pic>
        <p:nvPicPr>
          <p:cNvPr id="2050" name="Picture 2" descr="C:\Users\Админ\Downloads\200px-MIBF_2011_Shalva_Amonashvili_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2540000" cy="2768600"/>
          </a:xfrm>
          <a:prstGeom prst="rect">
            <a:avLst/>
          </a:prstGeom>
          <a:noFill/>
        </p:spPr>
      </p:pic>
      <p:pic>
        <p:nvPicPr>
          <p:cNvPr id="2051" name="Picture 3" descr="C:\Users\Админ\Downloads\Sh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733800"/>
            <a:ext cx="2362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Культура Духа  связана с многомерностью мира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" y="3276600"/>
            <a:ext cx="8458200" cy="3581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/>
              <a:t>«Я нахожу, что очень многое в нашей речи страшно одномерно. Мысль имеет множество измерений, а мы всё время как бы выправляем её. Но бывают моменты, когда удается заглянуть совсем в другую конструкцию.  Идея четвертого измерения на секунду прорывается к четкому сознанию»</a:t>
            </a:r>
            <a:r>
              <a:rPr lang="ru-RU" sz="9600" b="1" dirty="0" smtClean="0"/>
              <a:t>.</a:t>
            </a:r>
            <a:r>
              <a:rPr lang="ru-RU" sz="8000" b="1" dirty="0" smtClean="0"/>
              <a:t> 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9600" b="1" dirty="0" smtClean="0"/>
              <a:t>«</a:t>
            </a:r>
            <a:r>
              <a:rPr lang="ru-RU" sz="9600" b="1" i="1" dirty="0" smtClean="0"/>
              <a:t>Для образования жемчужины в раковине, лежащей на дне океана, нужна песчинка, что-то неправильное, инородное, совсем как в искусстве, где истина великая часто рождается не по правилам</a:t>
            </a:r>
            <a:r>
              <a:rPr lang="ru-RU" sz="9600" b="1" dirty="0" smtClean="0"/>
              <a:t>».</a:t>
            </a:r>
            <a:endParaRPr lang="ru-RU" sz="8000" b="1" dirty="0" smtClean="0"/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8000" dirty="0" err="1" smtClean="0"/>
              <a:t>шнитке</a:t>
            </a:r>
            <a:r>
              <a:rPr lang="ru-RU" sz="8000" dirty="0" smtClean="0"/>
              <a:t> </a:t>
            </a:r>
          </a:p>
        </p:txBody>
      </p:sp>
      <p:pic>
        <p:nvPicPr>
          <p:cNvPr id="5" name="Содержимое 4" descr="http://paranormal-news.ru/_nw/92/1928259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esktop\Жемчужин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14401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27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039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двоякая способность</a:t>
            </a:r>
          </a:p>
          <a:p>
            <a:pPr>
              <a:buNone/>
            </a:pPr>
            <a:r>
              <a:rPr lang="ru-RU" dirty="0" smtClean="0"/>
              <a:t>          восприятия: </a:t>
            </a:r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b="1" i="1" u="sng" dirty="0" smtClean="0"/>
              <a:t>от</a:t>
            </a:r>
            <a:r>
              <a:rPr lang="ru-RU" u="sng" dirty="0" smtClean="0"/>
              <a:t>ражаем</a:t>
            </a:r>
            <a:r>
              <a:rPr lang="ru-RU" dirty="0" smtClean="0"/>
              <a:t> внешний мир:  </a:t>
            </a:r>
            <a:r>
              <a:rPr lang="ru-RU" sz="3000" dirty="0" smtClean="0"/>
              <a:t>мы – инструмент</a:t>
            </a:r>
            <a:r>
              <a:rPr lang="ru-RU" sz="2600" dirty="0" smtClean="0"/>
              <a:t> </a:t>
            </a:r>
            <a:r>
              <a:rPr lang="ru-RU" sz="3000" dirty="0" smtClean="0"/>
              <a:t>отражения;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мы </a:t>
            </a:r>
            <a:r>
              <a:rPr lang="ru-RU" b="1" i="1" u="sng" dirty="0" smtClean="0"/>
              <a:t>вы</a:t>
            </a:r>
            <a:r>
              <a:rPr lang="ru-RU" u="sng" dirty="0" smtClean="0"/>
              <a:t>ражаем</a:t>
            </a:r>
            <a:r>
              <a:rPr lang="ru-RU" dirty="0" smtClean="0"/>
              <a:t> внутренний мир: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000" dirty="0" smtClean="0"/>
              <a:t> внешний мир -  инструмент нашего выражения.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000" dirty="0" smtClean="0"/>
              <a:t>     В этих двух подходах</a:t>
            </a:r>
          </a:p>
          <a:p>
            <a:pPr>
              <a:buNone/>
            </a:pPr>
            <a:r>
              <a:rPr lang="ru-RU" sz="3000" dirty="0" smtClean="0"/>
              <a:t> -в поверхностном и глубинном-  </a:t>
            </a:r>
            <a:r>
              <a:rPr lang="ru-RU" dirty="0" smtClean="0"/>
              <a:t>заключается основной   принцип культуры.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971800"/>
            <a:ext cx="3008313" cy="3078163"/>
          </a:xfrm>
        </p:spPr>
        <p:txBody>
          <a:bodyPr>
            <a:normAutofit lnSpcReduction="10000"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Душа не то поет, что море</a:t>
            </a:r>
            <a:endParaRPr lang="ru-RU" sz="2400" b="1" dirty="0" smtClean="0"/>
          </a:p>
          <a:p>
            <a:pPr algn="ctr"/>
            <a:r>
              <a:rPr lang="ru-RU" sz="2400" b="1" i="1" dirty="0" smtClean="0"/>
              <a:t>И ропщет мыслящий тростник.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                                                 </a:t>
            </a:r>
            <a:r>
              <a:rPr lang="ru-RU" sz="2400" dirty="0" smtClean="0"/>
              <a:t>Ф.Тютчев</a:t>
            </a:r>
            <a:endParaRPr lang="ru-RU" sz="2400" dirty="0"/>
          </a:p>
        </p:txBody>
      </p:sp>
      <p:pic>
        <p:nvPicPr>
          <p:cNvPr id="3074" name="Picture 2" descr="C:\Users\Админ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048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2514599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Духовное оценивание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800" b="1" dirty="0" smtClean="0"/>
              <a:t>это способность проникать в глубины, во внутренние  кроветворные начала явлений, действий, объектов, произведений искусства с тем, чтобы </a:t>
            </a:r>
            <a:r>
              <a:rPr lang="ru-RU" sz="2800" b="1" u="sng" dirty="0" smtClean="0"/>
              <a:t>общаться</a:t>
            </a:r>
            <a:r>
              <a:rPr lang="ru-RU" sz="2800" b="1" dirty="0" smtClean="0"/>
              <a:t> с их создателями на этих уровнях, осознавать другого как носителя, проявителя и творца личностной духовной культуры, а себя как сопричастного и </a:t>
            </a:r>
            <a:r>
              <a:rPr lang="ru-RU" sz="2800" b="1" dirty="0" err="1" smtClean="0"/>
              <a:t>сотворца</a:t>
            </a:r>
            <a:r>
              <a:rPr lang="ru-RU" sz="2800" b="1" dirty="0" smtClean="0"/>
              <a:t>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8458200" cy="3429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i="1" dirty="0" smtClean="0">
                <a:solidFill>
                  <a:srgbClr val="C00000"/>
                </a:solidFill>
              </a:rPr>
              <a:t>Поэзия не развлечение и даже не форма искусства, но, скорее, наша видовая цель. Если то, что отличает нас от остального животного царства, - речь, то поэзия - высшая форма речи, наше, так сказать, генетическое отличие от зверей. Отказываясь от нее, мы обрекаем себя на низшие формы общения,  …поэзия - это колоссальный ускоритель сознания, и для пишущего, и для читающего. Вы обнаруживаете связи или зависимости, о существовании которых вы и не подозревали, данные в языке, речи. Это уникальный инструмент познания</a:t>
            </a:r>
            <a:r>
              <a:rPr lang="ru-RU" sz="2400" dirty="0" smtClean="0">
                <a:solidFill>
                  <a:srgbClr val="C00000"/>
                </a:solidFill>
              </a:rPr>
              <a:t>».           И.Бродский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415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600" cy="585311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i="1" dirty="0" smtClean="0"/>
              <a:t>     Классика всегда современна, потому что в ней всегда есть то, что созвучно сегодняшнему дню и  представлению человека о себе самом.</a:t>
            </a:r>
            <a:endParaRPr lang="ru-RU" sz="2800" dirty="0" smtClean="0"/>
          </a:p>
          <a:p>
            <a:pPr algn="r">
              <a:buNone/>
            </a:pPr>
            <a:r>
              <a:rPr lang="ru-RU" sz="2000" dirty="0" smtClean="0"/>
              <a:t>Г.Гессе «Игра в бисер»</a:t>
            </a:r>
          </a:p>
          <a:p>
            <a:pPr>
              <a:buNone/>
            </a:pPr>
            <a:r>
              <a:rPr lang="ru-RU" i="1" dirty="0" smtClean="0"/>
              <a:t>Не то, что мните вы, природа: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Не слепок, не бездушный лик -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 ней есть душа, в ней есть свобода,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 ней есть любовь, в ней есть язык…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sz="2400" dirty="0" smtClean="0"/>
              <a:t> Ф.Тютчев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276600"/>
            <a:ext cx="3810000" cy="284956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Под </a:t>
            </a:r>
            <a:r>
              <a:rPr lang="ru-RU" sz="2000" b="1" i="1" dirty="0" err="1" smtClean="0"/>
              <a:t>голубыми</a:t>
            </a:r>
            <a:r>
              <a:rPr lang="ru-RU" sz="2000" b="1" i="1" dirty="0" smtClean="0"/>
              <a:t> небесами</a:t>
            </a:r>
            <a:endParaRPr lang="ru-RU" sz="2000" b="1" dirty="0" smtClean="0"/>
          </a:p>
          <a:p>
            <a:pPr algn="ctr"/>
            <a:r>
              <a:rPr lang="ru-RU" sz="2000" b="1" i="1" dirty="0" smtClean="0"/>
              <a:t>Великолепными коврами,</a:t>
            </a:r>
            <a:endParaRPr lang="ru-RU" sz="2000" b="1" dirty="0" smtClean="0"/>
          </a:p>
          <a:p>
            <a:pPr algn="ctr"/>
            <a:r>
              <a:rPr lang="ru-RU" sz="2000" b="1" i="1" dirty="0" smtClean="0"/>
              <a:t>Блестя на солнце, снег лежит;</a:t>
            </a:r>
            <a:endParaRPr lang="ru-RU" sz="2000" b="1" dirty="0" smtClean="0"/>
          </a:p>
          <a:p>
            <a:pPr algn="ctr"/>
            <a:r>
              <a:rPr lang="ru-RU" sz="2000" b="1" i="1" dirty="0" smtClean="0"/>
              <a:t>Прозрачный лес один чернеет,</a:t>
            </a:r>
            <a:endParaRPr lang="ru-RU" sz="2000" b="1" dirty="0" smtClean="0"/>
          </a:p>
          <a:p>
            <a:pPr algn="ctr"/>
            <a:r>
              <a:rPr lang="ru-RU" sz="2000" b="1" i="1" dirty="0" smtClean="0"/>
              <a:t>И ель сквозь иней зеленеет,</a:t>
            </a:r>
            <a:endParaRPr lang="ru-RU" sz="2000" b="1" dirty="0" smtClean="0"/>
          </a:p>
          <a:p>
            <a:pPr algn="ctr"/>
            <a:r>
              <a:rPr lang="ru-RU" sz="2000" b="1" i="1" dirty="0" smtClean="0"/>
              <a:t>И речка подо льдом </a:t>
            </a:r>
            <a:r>
              <a:rPr lang="ru-RU" sz="2000" b="1" i="1" dirty="0" smtClean="0">
                <a:solidFill>
                  <a:srgbClr val="FF0000"/>
                </a:solidFill>
              </a:rPr>
              <a:t>блестит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А.С. Пушкин. Зимнее утро. Зимнее утро. Слушать онлайн mp3, 2:4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1350</Words>
  <PresentationFormat>Экран (4:3)</PresentationFormat>
  <Paragraphs>139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РАЗВИТИЕ НАВЫКОВ ДУХОВНОГО ОЦЕНИВАНИЯ НА УРОКАХ СЛОВЕСНОСТИ</vt:lpstr>
      <vt:lpstr>Слайд 2</vt:lpstr>
      <vt:lpstr>Слайд 3</vt:lpstr>
      <vt:lpstr>ОБРАЗОВАНИЕ * КУЛЬТУРА * ДУХОВНОСТЬ</vt:lpstr>
      <vt:lpstr>Ш.А.Амонашвили «Оценка в школе жизни»</vt:lpstr>
      <vt:lpstr>Культура Духа  связана с многомерностью мира</vt:lpstr>
      <vt:lpstr>Слайд 7</vt:lpstr>
      <vt:lpstr> Духовное оценивание – это способность проникать в глубины, во внутренние  кроветворные начала явлений, действий, объектов, произведений искусства с тем, чтобы общаться с их создателями на этих уровнях, осознавать другого как носителя, проявителя и творца личностной духовной культуры, а себя как сопричастного и сотворца.</vt:lpstr>
      <vt:lpstr>Слайд 9</vt:lpstr>
      <vt:lpstr>Два мира властвуют отвека, Два равноправных бытия: Один объемлет человека, Другой – душа и жизнь моя.А.Фет</vt:lpstr>
      <vt:lpstr>                Душа – дар моего духа другому человеку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Духовное оценивание</dc:title>
  <dc:creator>Админ</dc:creator>
  <cp:lastModifiedBy>Админ</cp:lastModifiedBy>
  <cp:revision>68</cp:revision>
  <dcterms:created xsi:type="dcterms:W3CDTF">2015-01-20T10:20:50Z</dcterms:created>
  <dcterms:modified xsi:type="dcterms:W3CDTF">2015-01-22T09:52:03Z</dcterms:modified>
</cp:coreProperties>
</file>